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6858000" cx="12192000"/>
  <p:notesSz cx="6858000" cy="9144000"/>
  <p:embeddedFontLst>
    <p:embeddedFont>
      <p:font typeface="IBM Plex Sans"/>
      <p:regular r:id="rId61"/>
      <p:bold r:id="rId62"/>
      <p:italic r:id="rId63"/>
      <p:boldItalic r:id="rId64"/>
    </p:embeddedFont>
    <p:embeddedFont>
      <p:font typeface="Do Hyeon"/>
      <p:regular r:id="rId65"/>
    </p:embeddedFont>
    <p:embeddedFont>
      <p:font typeface="IBM Plex Sans KR Medium"/>
      <p:regular r:id="rId66"/>
      <p:bold r:id="rId67"/>
    </p:embeddedFont>
    <p:embeddedFont>
      <p:font typeface="IBM Plex Sans KR"/>
      <p:regular r:id="rId68"/>
      <p:bold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70" roundtripDataSignature="AMtx7mhp3oJrEwAEHiw0oHw3XNNbKiVI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6D3A5BA-AB9A-41A9-BF99-3DB7DEF543FA}">
  <a:tblStyle styleId="{96D3A5BA-AB9A-41A9-BF99-3DB7DEF543FA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399AA6C5-E8F2-478A-9FAA-3FE9CB89AC0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customschemas.google.com/relationships/presentationmetadata" Target="meta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IBMPlexSans-bold.fntdata"/><Relationship Id="rId61" Type="http://schemas.openxmlformats.org/officeDocument/2006/relationships/font" Target="fonts/IBMPlexSans-regular.fntdata"/><Relationship Id="rId20" Type="http://schemas.openxmlformats.org/officeDocument/2006/relationships/slide" Target="slides/slide15.xml"/><Relationship Id="rId64" Type="http://schemas.openxmlformats.org/officeDocument/2006/relationships/font" Target="fonts/IBMPlexSans-boldItalic.fntdata"/><Relationship Id="rId63" Type="http://schemas.openxmlformats.org/officeDocument/2006/relationships/font" Target="fonts/IBMPlexSans-italic.fntdata"/><Relationship Id="rId22" Type="http://schemas.openxmlformats.org/officeDocument/2006/relationships/slide" Target="slides/slide17.xml"/><Relationship Id="rId66" Type="http://schemas.openxmlformats.org/officeDocument/2006/relationships/font" Target="fonts/IBMPlexSansKRMedium-regular.fntdata"/><Relationship Id="rId21" Type="http://schemas.openxmlformats.org/officeDocument/2006/relationships/slide" Target="slides/slide16.xml"/><Relationship Id="rId65" Type="http://schemas.openxmlformats.org/officeDocument/2006/relationships/font" Target="fonts/DoHyeon-regular.fntdata"/><Relationship Id="rId24" Type="http://schemas.openxmlformats.org/officeDocument/2006/relationships/slide" Target="slides/slide19.xml"/><Relationship Id="rId68" Type="http://schemas.openxmlformats.org/officeDocument/2006/relationships/font" Target="fonts/IBMPlexSansKR-regular.fntdata"/><Relationship Id="rId23" Type="http://schemas.openxmlformats.org/officeDocument/2006/relationships/slide" Target="slides/slide18.xml"/><Relationship Id="rId67" Type="http://schemas.openxmlformats.org/officeDocument/2006/relationships/font" Target="fonts/IBMPlexSansKRMedium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IBMPlexSansKR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a2cc4f95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3a2cc4f95a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a2cc4f95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3a2cc4f95a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a2cc4f95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3a2cc4f95a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a2cc4f95a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3a2cc4f95a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a2cc4f95a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3a2cc4f95a_1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a2cc4f95a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3a2cc4f95a_1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a2cc4f95a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13a2cc4f95a_1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a2cc4f95a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13a2cc4f95a_1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a2cc4f95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다음으로 날씨 빅데이터 콘테스트 2차과제를 설명드리도록 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주제명은 기상에 따른 혈관 질환 발생 예측 모델 형성입니다.</a:t>
            </a:r>
            <a:endParaRPr/>
          </a:p>
        </p:txBody>
      </p:sp>
      <p:sp>
        <p:nvSpPr>
          <p:cNvPr id="275" name="Google Shape;275;g13a2cc4f95a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a2cc4f95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겨울에서 봄으로 넘어갈 때, 미세먼지나 황사, 혹은 급격한 기온변화 등으로 인한 심뇌혈관질환이 발생한다는 보도들이 많습니다.</a:t>
            </a:r>
            <a:endParaRPr/>
          </a:p>
        </p:txBody>
      </p:sp>
      <p:sp>
        <p:nvSpPr>
          <p:cNvPr id="281" name="Google Shape;281;g13a2cc4f95a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3a2cc4f95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이에 대해 지역별 연중 기상 환경을 파악하고, 일별 심뇌혈관 질환 발생에 영향을 미치는 기상 요인들을 파악하여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기상 요인과 심뇌혈관 질환 발생 간의 관계를 파악하고자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파악된 관계를 통해 각 지역별로 발생한 심뇌혈관 질환 빈도수를 예측하려고 합니다.</a:t>
            </a:r>
            <a:endParaRPr/>
          </a:p>
        </p:txBody>
      </p:sp>
      <p:sp>
        <p:nvSpPr>
          <p:cNvPr id="290" name="Google Shape;290;g13a2cc4f95a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a2cc4f95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대회 주최 측인 기상청 날씨마루에서 제공한 데이터셋은 다음과 같이 날짜, 지역, 성별, 심뇌혈관 질환으로 입원한 환자 빈도수로 네가지 칼럼으로 이루어져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학습 데이터의 기간은 2012년부터 2015년부터이며, 검증은  2016년도의 환자빈도수를 예측하는 것입니다.</a:t>
            </a:r>
            <a:endParaRPr/>
          </a:p>
        </p:txBody>
      </p:sp>
      <p:sp>
        <p:nvSpPr>
          <p:cNvPr id="299" name="Google Shape;299;g13a2cc4f95a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a42da4fa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다음과 같이 실제 데이터를 보시면 2012년부터 2015년까지 각 날짜별로 지역들이 나눠져있고, 성별 1,2 즉 남자와 여자를 구별하여 환자 빈도수를 나타낸 데이터 셋입니다.</a:t>
            </a:r>
            <a:endParaRPr/>
          </a:p>
        </p:txBody>
      </p:sp>
      <p:sp>
        <p:nvSpPr>
          <p:cNvPr id="308" name="Google Shape;308;g13a42da4fae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a42da4fae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실제로 data prep를 통한 EDA를 해본 결과, target variable인 환자 빈도수가 지역별 편차가 없음을 확인 할 수 있었으며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지역은 강원, 경기, 경남, 경북, 광주 , 대구, 대전, 부산, 서울, 세종, 충남, 충북, 전남, 전북, 제주 ,인천, 세종 이렇게 총 17개 지역으로 되어있습니다.</a:t>
            </a:r>
            <a:endParaRPr/>
          </a:p>
        </p:txBody>
      </p:sp>
      <p:sp>
        <p:nvSpPr>
          <p:cNvPr id="317" name="Google Shape;317;g13a42da4fae_1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3a42da4fae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성별 간 환자 빈도수 편차 역시 없었음을 확인할 수 있었습니다. 이에 대해 굳이 지역별로, 혹은 성별로 예측 모델을 따로 나누지 않아도 되겠다고 판단을 하였습니다.</a:t>
            </a:r>
            <a:endParaRPr/>
          </a:p>
        </p:txBody>
      </p:sp>
      <p:sp>
        <p:nvSpPr>
          <p:cNvPr id="328" name="Google Shape;328;g13a42da4fae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a2cc4f95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앞에서 기본적으로 제공된 데이터를 통해 아셨겠지만, target variable인 환자 빈도수를 해당 날짜와 지역에 맞는 기상요인을 통해 예측을 해야하지만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주어진 데이터에는 기본 4가지 칼럼밖에 주어지지 않았기에, 예측을 위해서는 추가적인 다른 변수들을 포함시킬 필요가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이에 대해 저희는 크게 날씨, 건강, 지역, 대기환경이라는 네가지 카테고리로 나누어서, 외부데이터를 수집하는 과정을 거쳤습니다.</a:t>
            </a:r>
            <a:endParaRPr/>
          </a:p>
        </p:txBody>
      </p:sp>
      <p:sp>
        <p:nvSpPr>
          <p:cNvPr id="339" name="Google Shape;339;g13a2cc4f95a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3a42da4fae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첫번째 날씨 데이터는 지역, 일자별로 다양한 데이터를 가져왔습니다.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데이터는 기상청 기상자료개방포털을 통해 가져왔고, </a:t>
            </a:r>
            <a:br>
              <a:rPr lang="en-US"/>
            </a:br>
            <a:r>
              <a:rPr lang="en-US"/>
              <a:t>평균기온, 최저기온, 최고기온, 평균습도, 평균기압, 일조시간, 총 8개의 데이터를 가져왔습니다.</a:t>
            </a:r>
            <a:endParaRPr/>
          </a:p>
        </p:txBody>
      </p:sp>
      <p:sp>
        <p:nvSpPr>
          <p:cNvPr id="350" name="Google Shape;350;g13a42da4fae_1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a42da4fae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데이터가 모두 일자별, 기상청 관측지점, 관측지역으로 라벨링이 되어있었습니다.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기상청 관측지점 번호가 각각 원래 주어진 데이터 셋의 17개 지역 중 어디에 속하는 지를 파악을 먼저 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3a42da4fae_1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a42da4fae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17개 지역에 맞게, 관측지점 번호를 17개의 지역으로 구룹화 한 후, 평균을 내어 데이터를 전처리하였습니다. 결측치의 경우, fillna를 통해 결측치를 제거해주었습니다.</a:t>
            </a:r>
            <a:endParaRPr/>
          </a:p>
        </p:txBody>
      </p:sp>
      <p:sp>
        <p:nvSpPr>
          <p:cNvPr id="372" name="Google Shape;372;g13a42da4fae_1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3a42da4fae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최고기온과 최저기온 데이터를 이용하여 일교차라는 파생변수를 생성 후에 추가하기도 하였습니다.</a:t>
            </a:r>
            <a:endParaRPr/>
          </a:p>
        </p:txBody>
      </p:sp>
      <p:sp>
        <p:nvSpPr>
          <p:cNvPr id="381" name="Google Shape;381;g13a42da4fae_1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a42da4fae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두번 째, 건강에 관한 데이터를 가져왔습니다.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질병관리청의 지역사회건강조사 사업에 해당하는 지역사회 건강관련 요인 데이터베이스를 통해 고혈압 및 당뇨병 진단 경험률 데이터를 가져온 모습입니다.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각 지역사회의 인구수로 표준화로한 진단경험률(표준화율)을 연도별로 2012~2015년의 데이터를 가져왔습니다.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(다음슬라이드까지)</a:t>
            </a:r>
            <a:endParaRPr/>
          </a:p>
        </p:txBody>
      </p:sp>
      <p:sp>
        <p:nvSpPr>
          <p:cNvPr id="391" name="Google Shape;391;g13a42da4fae_1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3a42da4fae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13a42da4fae_1_1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a42da4fae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13a42da4fae_1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a42da4fae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13a42da4fae_1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3a42da4fae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13a42da4fae_1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3a42da4fae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13a42da4fae_1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a42da4fae_1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13a42da4fae_1_3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3a42da4fae_1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13a42da4fae_1_3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3a42da4fae_1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13a42da4fae_1_4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3a42da4fae_1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13a42da4fae_1_4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3a42da4fae_1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13a42da4fae_1_3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3a42da4fae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13a42da4fae_1_2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3a42da4fae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13a42da4fae_1_2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a42da4fae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13a42da4fae_1_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3a42da4fae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13a42da4fae_1_2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3a42da4fae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13a42da4fae_1_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3a42da4fae_1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13a42da4fae_1_2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3a42da4fae_1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13a42da4fae_1_2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3a42da4fae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13a42da4fae_1_2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3a42da4fae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13a42da4fae_1_3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a4a6681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13a4a6681b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3a42da4fae_1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13a42da4fae_1_3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3a42da4fae_1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13a42da4fae_1_3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3a42da4fae_1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13a42da4fae_1_3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3a42da4fae_1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13a42da4fae_1_4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3a42da4fae_1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13a42da4fae_1_4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a2cc4f95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13a2cc4f95a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a2cc4f95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3a2cc4f95a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a2cc4f95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13a2cc4f95a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png"/><Relationship Id="rId4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Relationship Id="rId5" Type="http://schemas.openxmlformats.org/officeDocument/2006/relationships/image" Target="../media/image5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Relationship Id="rId4" Type="http://schemas.openxmlformats.org/officeDocument/2006/relationships/image" Target="../media/image5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"/>
          <p:cNvSpPr/>
          <p:nvPr/>
        </p:nvSpPr>
        <p:spPr>
          <a:xfrm>
            <a:off x="2063424" y="2461010"/>
            <a:ext cx="8065200" cy="17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4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날씨 빅데이터 콘테스트</a:t>
            </a:r>
            <a:endParaRPr i="1" sz="54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KUBIG 제 2회 CONFERENCE – 날씨 좋KU만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aphicFrame>
        <p:nvGraphicFramePr>
          <p:cNvPr id="85" name="Google Shape;85;p2"/>
          <p:cNvGraphicFramePr/>
          <p:nvPr/>
        </p:nvGraphicFramePr>
        <p:xfrm>
          <a:off x="4443663" y="44165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{96D3A5BA-AB9A-41A9-BF99-3DB7DEF543FA}</a:tableStyleId>
              </a:tblPr>
              <a:tblGrid>
                <a:gridCol w="1106900"/>
                <a:gridCol w="1106900"/>
                <a:gridCol w="1106900"/>
              </a:tblGrid>
              <a:tr h="127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23F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86" name="Google Shape;86;p2"/>
          <p:cNvSpPr txBox="1"/>
          <p:nvPr/>
        </p:nvSpPr>
        <p:spPr>
          <a:xfrm>
            <a:off x="3741900" y="2080500"/>
            <a:ext cx="470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200" u="none" cap="none" strike="noStrike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1</a:t>
            </a:r>
            <a:r>
              <a:rPr i="0" lang="en-US" sz="1200" u="none" cap="none" strike="noStrike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4기 채윤병  15기 신윤  15기 염윤석  15기 최경석  15기 최민경</a:t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a2cc4f95a_0_8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g13a2cc4f95a_0_8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g13a2cc4f95a_0_8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g13a2cc4f95a_0_8"/>
          <p:cNvSpPr/>
          <p:nvPr/>
        </p:nvSpPr>
        <p:spPr>
          <a:xfrm>
            <a:off x="3083121" y="0"/>
            <a:ext cx="6096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UV - PREPROCESSING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9" name="Google Shape;179;g13a2cc4f95a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025" y="1407641"/>
            <a:ext cx="5006475" cy="40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3a2cc4f95a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0062" y="1724987"/>
            <a:ext cx="2723250" cy="105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3a2cc4f95a_0_8"/>
          <p:cNvSpPr txBox="1"/>
          <p:nvPr/>
        </p:nvSpPr>
        <p:spPr>
          <a:xfrm>
            <a:off x="7112625" y="3544200"/>
            <a:ext cx="3487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자외선 지수와 band값에 </a:t>
            </a:r>
            <a:r>
              <a:rPr lang="en-US" sz="1700">
                <a:solidFill>
                  <a:srgbClr val="FF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-999</a:t>
            </a: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인 경우가 있어 </a:t>
            </a:r>
            <a:r>
              <a:rPr lang="en-US" sz="1700">
                <a:solidFill>
                  <a:srgbClr val="FF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결측치</a:t>
            </a: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로 인식 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-&gt;  행삭제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82" name="Google Shape;182;g13a2cc4f95a_0_8"/>
          <p:cNvSpPr txBox="1"/>
          <p:nvPr/>
        </p:nvSpPr>
        <p:spPr>
          <a:xfrm>
            <a:off x="1389150" y="714575"/>
            <a:ext cx="2616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Do Hyeon"/>
                <a:ea typeface="Do Hyeon"/>
                <a:cs typeface="Do Hyeon"/>
                <a:sym typeface="Do Hyeon"/>
              </a:rPr>
              <a:t>4. UV &amp; BAND</a:t>
            </a:r>
            <a:endParaRPr sz="2800" u="sng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a2cc4f95a_1_5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g13a2cc4f95a_1_5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g13a2cc4f95a_1_5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g13a2cc4f95a_1_5"/>
          <p:cNvSpPr/>
          <p:nvPr/>
        </p:nvSpPr>
        <p:spPr>
          <a:xfrm>
            <a:off x="3083121" y="0"/>
            <a:ext cx="6096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UV - </a:t>
            </a: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PREPROCESSING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1" name="Google Shape;191;g13a2cc4f95a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325" y="1823410"/>
            <a:ext cx="5946777" cy="17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3a2cc4f95a_1_5"/>
          <p:cNvSpPr txBox="1"/>
          <p:nvPr/>
        </p:nvSpPr>
        <p:spPr>
          <a:xfrm>
            <a:off x="1323325" y="1179800"/>
            <a:ext cx="174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전처리 함수</a:t>
            </a:r>
            <a:endParaRPr b="1" sz="20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93" name="Google Shape;193;g13a2cc4f95a_1_5"/>
          <p:cNvSpPr txBox="1"/>
          <p:nvPr/>
        </p:nvSpPr>
        <p:spPr>
          <a:xfrm>
            <a:off x="1601400" y="4032950"/>
            <a:ext cx="49992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BM Plex Sans KR"/>
              <a:buChar char="●"/>
            </a:pPr>
            <a:r>
              <a:rPr lang="en-US" sz="1700">
                <a:solidFill>
                  <a:srgbClr val="FF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필요 없는 변수</a:t>
            </a: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(lon, lat, landtype) 삭제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BM Plex Sans KR"/>
              <a:buChar char="●"/>
            </a:pPr>
            <a:r>
              <a:rPr lang="en-US" sz="1700">
                <a:solidFill>
                  <a:srgbClr val="FF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-999</a:t>
            </a: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 값 삭제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BM Plex Sans KR"/>
              <a:buChar char="●"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2020~2021 전체 데이터 합침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BM Plex Sans KR"/>
              <a:buChar char="●"/>
            </a:pPr>
            <a:r>
              <a:rPr lang="en-US" sz="1700">
                <a:solidFill>
                  <a:srgbClr val="FF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결측치</a:t>
            </a: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 존재 행 삭제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94" name="Google Shape;194;g13a2cc4f95a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1650" y="1823400"/>
            <a:ext cx="3009109" cy="425326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3a2cc4f95a_1_5"/>
          <p:cNvSpPr txBox="1"/>
          <p:nvPr/>
        </p:nvSpPr>
        <p:spPr>
          <a:xfrm>
            <a:off x="7711650" y="1179800"/>
            <a:ext cx="174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결측치 처리</a:t>
            </a:r>
            <a:endParaRPr b="1" sz="20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a2cc4f95a_1_12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g13a2cc4f95a_1_12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g13a2cc4f95a_1_12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g13a2cc4f95a_1_12"/>
          <p:cNvSpPr/>
          <p:nvPr/>
        </p:nvSpPr>
        <p:spPr>
          <a:xfrm>
            <a:off x="3083121" y="0"/>
            <a:ext cx="6096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UV - </a:t>
            </a: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PREPROCESSING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4" name="Google Shape;204;g13a2cc4f95a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647" y="1409984"/>
            <a:ext cx="4532825" cy="474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3a2cc4f95a_1_12"/>
          <p:cNvSpPr txBox="1"/>
          <p:nvPr/>
        </p:nvSpPr>
        <p:spPr>
          <a:xfrm>
            <a:off x="1639225" y="933575"/>
            <a:ext cx="144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히트맵</a:t>
            </a:r>
            <a:endParaRPr b="1" sz="20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aphicFrame>
        <p:nvGraphicFramePr>
          <p:cNvPr id="206" name="Google Shape;206;g13a2cc4f95a_1_12"/>
          <p:cNvGraphicFramePr/>
          <p:nvPr/>
        </p:nvGraphicFramePr>
        <p:xfrm>
          <a:off x="6214550" y="203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{399AA6C5-E8F2-478A-9FAA-3FE9CB89AC0C}</a:tableStyleId>
              </a:tblPr>
              <a:tblGrid>
                <a:gridCol w="2448200"/>
                <a:gridCol w="2448200"/>
              </a:tblGrid>
              <a:tr h="488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corr 절댓값 0.5 이하</a:t>
                      </a:r>
                      <a:endParaRPr b="1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corr 절댓값 0.5 이하</a:t>
                      </a:r>
                      <a:endParaRPr b="1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3650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IBM Plex Sans KR"/>
                        <a:buChar char="●"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uv.sateza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IBM Plex Sans KR"/>
                        <a:buChar char="●"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uv.height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IBM Plex Sans KR"/>
                        <a:buChar char="●"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uv.yyyymmdd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IBM Plex Sans KR"/>
                        <a:buChar char="●"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uv.hhnn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IBM Plex Sans KR"/>
                        <a:buChar char="●"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uv.band1~uv.band16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IBM Plex Sans KR"/>
                        <a:buChar char="●"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uv.band15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IBM Plex Sans KR"/>
                        <a:buChar char="●"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uv.band16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IBM Plex Sans KR"/>
                        <a:buChar char="●"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uv.solarza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-3175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IBM Plex Sans KR"/>
                        <a:buChar char="●"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uv.esr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a2cc4f95a_1_25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g13a2cc4f95a_1_25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g13a2cc4f95a_1_25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g13a2cc4f95a_1_25"/>
          <p:cNvSpPr/>
          <p:nvPr/>
        </p:nvSpPr>
        <p:spPr>
          <a:xfrm>
            <a:off x="2749950" y="0"/>
            <a:ext cx="66921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UV - </a:t>
            </a: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PREPROCESSING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5" name="Google Shape;215;g13a2cc4f95a_1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1093213"/>
            <a:ext cx="7772400" cy="1152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6" name="Google Shape;216;g13a2cc4f95a_1_25"/>
          <p:cNvGraphicFramePr/>
          <p:nvPr/>
        </p:nvGraphicFramePr>
        <p:xfrm>
          <a:off x="2502300" y="26862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{399AA6C5-E8F2-478A-9FAA-3FE9CB89AC0C}</a:tableStyleId>
              </a:tblPr>
              <a:tblGrid>
                <a:gridCol w="1796850"/>
                <a:gridCol w="1796850"/>
                <a:gridCol w="1796850"/>
                <a:gridCol w="1796850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13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고산센터(제주도)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전주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강릉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152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울산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인천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156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광주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울릉도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159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부산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청주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165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목포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안면도(충남)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대구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대전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서울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포항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AABB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a2cc4f95a_1_32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g13a2cc4f95a_1_32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g13a2cc4f95a_1_32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g13a2cc4f95a_1_32"/>
          <p:cNvSpPr/>
          <p:nvPr/>
        </p:nvSpPr>
        <p:spPr>
          <a:xfrm>
            <a:off x="3083121" y="0"/>
            <a:ext cx="6096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UV - </a:t>
            </a: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PREPROCESSING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5" name="Google Shape;225;g13a2cc4f95a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450" y="1418550"/>
            <a:ext cx="7110406" cy="23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3a2cc4f95a_1_32"/>
          <p:cNvSpPr txBox="1"/>
          <p:nvPr/>
        </p:nvSpPr>
        <p:spPr>
          <a:xfrm>
            <a:off x="2519475" y="877125"/>
            <a:ext cx="270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2019년 8월 데이터</a:t>
            </a:r>
            <a:endParaRPr b="1" sz="20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27" name="Google Shape;227;g13a2cc4f95a_1_32"/>
          <p:cNvSpPr txBox="1"/>
          <p:nvPr/>
        </p:nvSpPr>
        <p:spPr>
          <a:xfrm>
            <a:off x="4764075" y="895950"/>
            <a:ext cx="5278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필요 없는 변수</a:t>
            </a: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(lon, lat, landtype, sateza, height) </a:t>
            </a:r>
            <a:r>
              <a:rPr lang="en-US" sz="1700">
                <a:solidFill>
                  <a:srgbClr val="FF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삭제</a:t>
            </a:r>
            <a:endParaRPr sz="1700">
              <a:solidFill>
                <a:srgbClr val="FF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28" name="Google Shape;228;g13a2cc4f95a_1_32"/>
          <p:cNvPicPr preferRelativeResize="0"/>
          <p:nvPr/>
        </p:nvPicPr>
        <p:blipFill rotWithShape="1">
          <a:blip r:embed="rId4">
            <a:alphaModFix/>
          </a:blip>
          <a:srcRect b="46816" l="0" r="0" t="0"/>
          <a:stretch/>
        </p:blipFill>
        <p:spPr>
          <a:xfrm>
            <a:off x="1223475" y="4480498"/>
            <a:ext cx="3509475" cy="15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13a2cc4f95a_1_32"/>
          <p:cNvPicPr preferRelativeResize="0"/>
          <p:nvPr/>
        </p:nvPicPr>
        <p:blipFill rotWithShape="1">
          <a:blip r:embed="rId4">
            <a:alphaModFix/>
          </a:blip>
          <a:srcRect b="0" l="0" r="0" t="51964"/>
          <a:stretch/>
        </p:blipFill>
        <p:spPr>
          <a:xfrm>
            <a:off x="7288481" y="4480500"/>
            <a:ext cx="3885543" cy="15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13a2cc4f95a_1_32"/>
          <p:cNvSpPr/>
          <p:nvPr/>
        </p:nvSpPr>
        <p:spPr>
          <a:xfrm rot="2700000">
            <a:off x="2893779" y="3848917"/>
            <a:ext cx="373352" cy="60118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0DE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3a2cc4f95a_1_32"/>
          <p:cNvSpPr/>
          <p:nvPr/>
        </p:nvSpPr>
        <p:spPr>
          <a:xfrm rot="-2700000">
            <a:off x="9044570" y="3848904"/>
            <a:ext cx="373352" cy="60118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0DE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13a2cc4f95a_1_32"/>
          <p:cNvSpPr txBox="1"/>
          <p:nvPr/>
        </p:nvSpPr>
        <p:spPr>
          <a:xfrm>
            <a:off x="4843150" y="3939075"/>
            <a:ext cx="2163300" cy="446400"/>
          </a:xfrm>
          <a:prstGeom prst="rect">
            <a:avLst/>
          </a:prstGeom>
          <a:solidFill>
            <a:srgbClr val="D0DE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stn 별 새로운 df 생성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a2cc4f95a_1_39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g13a2cc4f95a_1_39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g13a2cc4f95a_1_39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g13a2cc4f95a_1_39"/>
          <p:cNvSpPr/>
          <p:nvPr/>
        </p:nvSpPr>
        <p:spPr>
          <a:xfrm>
            <a:off x="3083121" y="0"/>
            <a:ext cx="6096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UV - </a:t>
            </a: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g13a2cc4f95a_1_39"/>
          <p:cNvSpPr txBox="1"/>
          <p:nvPr/>
        </p:nvSpPr>
        <p:spPr>
          <a:xfrm>
            <a:off x="7217138" y="1669450"/>
            <a:ext cx="23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IBM Plex Sans KR"/>
                <a:ea typeface="IBM Plex Sans KR"/>
                <a:cs typeface="IBM Plex Sans KR"/>
                <a:sym typeface="IBM Plex Sans KR"/>
              </a:rPr>
              <a:t>전처리 완료</a:t>
            </a:r>
            <a:endParaRPr sz="20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42" name="Google Shape;242;g13a2cc4f95a_1_39"/>
          <p:cNvSpPr txBox="1"/>
          <p:nvPr/>
        </p:nvSpPr>
        <p:spPr>
          <a:xfrm>
            <a:off x="7217150" y="2346750"/>
            <a:ext cx="29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ADE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train / validation</a:t>
            </a:r>
            <a:r>
              <a:rPr lang="en-US" sz="2000">
                <a:latin typeface="IBM Plex Sans KR"/>
                <a:ea typeface="IBM Plex Sans KR"/>
                <a:cs typeface="IBM Plex Sans KR"/>
                <a:sym typeface="IBM Plex Sans KR"/>
              </a:rPr>
              <a:t> 데이터</a:t>
            </a:r>
            <a:endParaRPr sz="20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43" name="Google Shape;243;g13a2cc4f95a_1_39"/>
          <p:cNvSpPr txBox="1"/>
          <p:nvPr/>
        </p:nvSpPr>
        <p:spPr>
          <a:xfrm>
            <a:off x="7217146" y="3833475"/>
            <a:ext cx="188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IBM Plex Sans KR"/>
                <a:ea typeface="IBM Plex Sans KR"/>
                <a:cs typeface="IBM Plex Sans KR"/>
                <a:sym typeface="IBM Plex Sans KR"/>
              </a:rPr>
              <a:t>uv 값 </a:t>
            </a:r>
            <a:r>
              <a:rPr lang="en-US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예측 필요</a:t>
            </a:r>
            <a:endParaRPr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44" name="Google Shape;244;g13a2cc4f95a_1_39"/>
          <p:cNvSpPr txBox="1"/>
          <p:nvPr/>
        </p:nvSpPr>
        <p:spPr>
          <a:xfrm>
            <a:off x="7217153" y="4567775"/>
            <a:ext cx="188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ADE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test</a:t>
            </a:r>
            <a:r>
              <a:rPr lang="en-US" sz="2000">
                <a:latin typeface="IBM Plex Sans KR"/>
                <a:ea typeface="IBM Plex Sans KR"/>
                <a:cs typeface="IBM Plex Sans KR"/>
                <a:sym typeface="IBM Plex Sans KR"/>
              </a:rPr>
              <a:t> 데이터</a:t>
            </a:r>
            <a:endParaRPr sz="20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45" name="Google Shape;245;g13a2cc4f95a_1_39"/>
          <p:cNvSpPr/>
          <p:nvPr/>
        </p:nvSpPr>
        <p:spPr>
          <a:xfrm>
            <a:off x="2618300" y="1962950"/>
            <a:ext cx="2567100" cy="529800"/>
          </a:xfrm>
          <a:prstGeom prst="roundRect">
            <a:avLst>
              <a:gd fmla="val 16667" name="adj"/>
            </a:avLst>
          </a:prstGeom>
          <a:solidFill>
            <a:srgbClr val="E9EFF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2020 ~ 2021 데이터</a:t>
            </a:r>
            <a:endParaRPr b="1" sz="1900"/>
          </a:p>
        </p:txBody>
      </p:sp>
      <p:sp>
        <p:nvSpPr>
          <p:cNvPr id="246" name="Google Shape;246;g13a2cc4f95a_1_39"/>
          <p:cNvSpPr/>
          <p:nvPr/>
        </p:nvSpPr>
        <p:spPr>
          <a:xfrm>
            <a:off x="2618300" y="4127475"/>
            <a:ext cx="2567100" cy="529800"/>
          </a:xfrm>
          <a:prstGeom prst="roundRect">
            <a:avLst>
              <a:gd fmla="val 16667" name="adj"/>
            </a:avLst>
          </a:prstGeom>
          <a:solidFill>
            <a:srgbClr val="E9EFF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2019년 8월 데이터</a:t>
            </a:r>
            <a:endParaRPr b="1" sz="20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47" name="Google Shape;247;g13a2cc4f95a_1_39"/>
          <p:cNvSpPr/>
          <p:nvPr/>
        </p:nvSpPr>
        <p:spPr>
          <a:xfrm rot="-670683">
            <a:off x="5762366" y="1829431"/>
            <a:ext cx="792331" cy="24310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3a2cc4f95a_1_39"/>
          <p:cNvSpPr/>
          <p:nvPr/>
        </p:nvSpPr>
        <p:spPr>
          <a:xfrm rot="620153">
            <a:off x="5762316" y="2415893"/>
            <a:ext cx="792561" cy="24332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3a2cc4f95a_1_39"/>
          <p:cNvSpPr/>
          <p:nvPr/>
        </p:nvSpPr>
        <p:spPr>
          <a:xfrm rot="-670683">
            <a:off x="5762441" y="4039056"/>
            <a:ext cx="792331" cy="24310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3a2cc4f95a_1_39"/>
          <p:cNvSpPr/>
          <p:nvPr/>
        </p:nvSpPr>
        <p:spPr>
          <a:xfrm rot="620153">
            <a:off x="5762391" y="4625518"/>
            <a:ext cx="792561" cy="24332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a2cc4f95a_1_69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g13a2cc4f95a_1_69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g13a2cc4f95a_1_69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g13a2cc4f95a_1_69"/>
          <p:cNvSpPr/>
          <p:nvPr/>
        </p:nvSpPr>
        <p:spPr>
          <a:xfrm>
            <a:off x="3083121" y="0"/>
            <a:ext cx="6096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UV - </a:t>
            </a: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9" name="Google Shape;259;g13a2cc4f95a_1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113" y="908475"/>
            <a:ext cx="8046024" cy="36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13a2cc4f95a_1_69"/>
          <p:cNvSpPr txBox="1"/>
          <p:nvPr/>
        </p:nvSpPr>
        <p:spPr>
          <a:xfrm>
            <a:off x="3697175" y="4790138"/>
            <a:ext cx="4867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BM Plex Sans KR"/>
              <a:buChar char="●"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test / train set 분리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BM Plex Sans KR"/>
              <a:buChar char="●"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test set의 uv값(target variable)은 0으로 설정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BM Plex Sans KR"/>
              <a:buChar char="●"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x train과 x test 값은 </a:t>
            </a:r>
            <a:r>
              <a:rPr lang="en-US" sz="1700">
                <a:solidFill>
                  <a:srgbClr val="FF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scale</a:t>
            </a:r>
            <a:endParaRPr sz="1700">
              <a:solidFill>
                <a:srgbClr val="FF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a2cc4f95a_1_76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g13a2cc4f95a_1_76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g13a2cc4f95a_1_76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g13a2cc4f95a_1_76"/>
          <p:cNvSpPr/>
          <p:nvPr/>
        </p:nvSpPr>
        <p:spPr>
          <a:xfrm>
            <a:off x="3083121" y="0"/>
            <a:ext cx="6096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UV - </a:t>
            </a: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9" name="Google Shape;269;g13a2cc4f95a_1_76"/>
          <p:cNvPicPr preferRelativeResize="0"/>
          <p:nvPr/>
        </p:nvPicPr>
        <p:blipFill rotWithShape="1">
          <a:blip r:embed="rId3">
            <a:alphaModFix/>
          </a:blip>
          <a:srcRect b="40543" l="0" r="3194" t="0"/>
          <a:stretch/>
        </p:blipFill>
        <p:spPr>
          <a:xfrm>
            <a:off x="2191325" y="1110750"/>
            <a:ext cx="7809352" cy="270125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13a2cc4f95a_1_76"/>
          <p:cNvSpPr/>
          <p:nvPr/>
        </p:nvSpPr>
        <p:spPr>
          <a:xfrm>
            <a:off x="1444425" y="4352175"/>
            <a:ext cx="4290600" cy="1444500"/>
          </a:xfrm>
          <a:prstGeom prst="roundRect">
            <a:avLst>
              <a:gd fmla="val 16667" name="adj"/>
            </a:avLst>
          </a:prstGeom>
          <a:solidFill>
            <a:srgbClr val="E9EFF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BM Plex Sans KR"/>
              <a:buChar char="●"/>
            </a:pPr>
            <a:r>
              <a:rPr lang="en-US" sz="1700">
                <a:solidFill>
                  <a:srgbClr val="FF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LGBM</a:t>
            </a: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 사용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BM Plex Sans KR"/>
              <a:buChar char="●"/>
            </a:pPr>
            <a:r>
              <a:rPr lang="en-US" sz="1700">
                <a:solidFill>
                  <a:srgbClr val="FF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grid search</a:t>
            </a: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 실시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IBM Plex Sans KR"/>
              <a:buChar char="●"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가장 적합한 하이퍼 파라미터 서치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71" name="Google Shape;271;g13a2cc4f95a_1_76"/>
          <p:cNvSpPr/>
          <p:nvPr/>
        </p:nvSpPr>
        <p:spPr>
          <a:xfrm>
            <a:off x="6300050" y="4838175"/>
            <a:ext cx="701700" cy="472500"/>
          </a:xfrm>
          <a:prstGeom prst="chevron">
            <a:avLst>
              <a:gd fmla="val 50000" name="adj"/>
            </a:avLst>
          </a:prstGeom>
          <a:solidFill>
            <a:srgbClr val="E9EFF7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13a2cc4f95a_1_76"/>
          <p:cNvSpPr/>
          <p:nvPr/>
        </p:nvSpPr>
        <p:spPr>
          <a:xfrm>
            <a:off x="7566775" y="4769775"/>
            <a:ext cx="3257700" cy="609300"/>
          </a:xfrm>
          <a:prstGeom prst="roundRect">
            <a:avLst>
              <a:gd fmla="val 16667" name="adj"/>
            </a:avLst>
          </a:prstGeom>
          <a:solidFill>
            <a:srgbClr val="E9EFF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각 stn 별 적용</a:t>
            </a: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 후 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uv 값 </a:t>
            </a:r>
            <a:r>
              <a:rPr lang="en-US" sz="1700">
                <a:solidFill>
                  <a:srgbClr val="FF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예측</a:t>
            </a:r>
            <a:endParaRPr sz="1700">
              <a:solidFill>
                <a:srgbClr val="FF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a2cc4f95a_0_18"/>
          <p:cNvSpPr/>
          <p:nvPr/>
        </p:nvSpPr>
        <p:spPr>
          <a:xfrm>
            <a:off x="-457632" y="2506624"/>
            <a:ext cx="13320900" cy="11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US" sz="54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기상에 따른 혈관 질환</a:t>
            </a:r>
            <a:r>
              <a:rPr i="1" lang="en-US" sz="54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 발생 예측 모델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278" name="Google Shape;278;g13a2cc4f95a_0_18"/>
          <p:cNvGraphicFramePr/>
          <p:nvPr/>
        </p:nvGraphicFramePr>
        <p:xfrm>
          <a:off x="4443663" y="41879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{96D3A5BA-AB9A-41A9-BF99-3DB7DEF543FA}</a:tableStyleId>
              </a:tblPr>
              <a:tblGrid>
                <a:gridCol w="1106900"/>
                <a:gridCol w="1106900"/>
                <a:gridCol w="1106900"/>
              </a:tblGrid>
              <a:tr h="127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23F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a2cc4f95a_0_23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g13a2cc4f95a_0_23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g13a2cc4f95a_0_23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g13a2cc4f95a_0_23"/>
          <p:cNvSpPr/>
          <p:nvPr/>
        </p:nvSpPr>
        <p:spPr>
          <a:xfrm>
            <a:off x="948521" y="0"/>
            <a:ext cx="6096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</a:t>
            </a: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7" name="Google Shape;287;g13a2cc4f95a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800" y="1042725"/>
            <a:ext cx="9958395" cy="45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766931" y="-1"/>
            <a:ext cx="10728383" cy="6626431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3083121" y="0"/>
            <a:ext cx="6096000" cy="735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400">
                <a:solidFill>
                  <a:srgbClr val="8AABBE"/>
                </a:solidFill>
                <a:latin typeface="Do Hyeon"/>
                <a:ea typeface="Do Hyeon"/>
                <a:cs typeface="Do Hyeon"/>
                <a:sym typeface="Do Hyeon"/>
              </a:rPr>
              <a:t>대회소개</a:t>
            </a:r>
            <a:endParaRPr sz="3400">
              <a:solidFill>
                <a:srgbClr val="8AABB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95" name="Google Shape;9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150" y="1235087"/>
            <a:ext cx="4084458" cy="4156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700" y="1235075"/>
            <a:ext cx="5189255" cy="41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a2cc4f95a_0_42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g13a2cc4f95a_0_42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g13a2cc4f95a_0_42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13a2cc4f95a_0_42"/>
          <p:cNvSpPr/>
          <p:nvPr/>
        </p:nvSpPr>
        <p:spPr>
          <a:xfrm>
            <a:off x="948521" y="0"/>
            <a:ext cx="6096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대회 주제 2</a:t>
            </a: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g13a2cc4f95a_0_42"/>
          <p:cNvSpPr txBox="1"/>
          <p:nvPr/>
        </p:nvSpPr>
        <p:spPr>
          <a:xfrm>
            <a:off x="1916075" y="2281675"/>
            <a:ext cx="8430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Do Hyeon"/>
                <a:ea typeface="Do Hyeon"/>
                <a:cs typeface="Do Hyeon"/>
                <a:sym typeface="Do Hyeon"/>
              </a:rPr>
              <a:t>일별 심뇌혈관 질환에 영향을 미치는 각 지역의 </a:t>
            </a:r>
            <a:endParaRPr sz="3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기상 요인</a:t>
            </a:r>
            <a:r>
              <a:rPr lang="en-US" sz="3400">
                <a:latin typeface="Do Hyeon"/>
                <a:ea typeface="Do Hyeon"/>
                <a:cs typeface="Do Hyeon"/>
                <a:sym typeface="Do Hyeon"/>
              </a:rPr>
              <a:t> 및 지역의 </a:t>
            </a:r>
            <a:r>
              <a:rPr lang="en-US" sz="34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인구사회학적 특성</a:t>
            </a:r>
            <a:r>
              <a:rPr lang="en-US" sz="3400">
                <a:latin typeface="Do Hyeon"/>
                <a:ea typeface="Do Hyeon"/>
                <a:cs typeface="Do Hyeon"/>
                <a:sym typeface="Do Hyeon"/>
              </a:rPr>
              <a:t>을 활용한 </a:t>
            </a:r>
            <a:endParaRPr sz="3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심뇌혈관 질환 발생 빈도</a:t>
            </a:r>
            <a:r>
              <a:rPr lang="en-US" sz="3400">
                <a:latin typeface="Do Hyeon"/>
                <a:ea typeface="Do Hyeon"/>
                <a:cs typeface="Do Hyeon"/>
                <a:sym typeface="Do Hyeon"/>
              </a:rPr>
              <a:t> 예측</a:t>
            </a:r>
            <a:endParaRPr sz="34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a2cc4f95a_0_32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g13a2cc4f95a_0_32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g13a2cc4f95a_0_32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g13a2cc4f95a_0_32"/>
          <p:cNvSpPr/>
          <p:nvPr/>
        </p:nvSpPr>
        <p:spPr>
          <a:xfrm>
            <a:off x="948521" y="0"/>
            <a:ext cx="6096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DATA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05" name="Google Shape;305;g13a2cc4f95a_0_32"/>
          <p:cNvGraphicFramePr/>
          <p:nvPr/>
        </p:nvGraphicFramePr>
        <p:xfrm>
          <a:off x="1983725" y="19443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{399AA6C5-E8F2-478A-9FAA-3FE9CB89AC0C}</a:tableStyleId>
              </a:tblPr>
              <a:tblGrid>
                <a:gridCol w="1742700"/>
                <a:gridCol w="6551975"/>
              </a:tblGrid>
              <a:tr h="48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테이블명</a:t>
                      </a:r>
                      <a:endParaRPr>
                        <a:solidFill>
                          <a:schemeClr val="lt1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>
                    <a:solidFill>
                      <a:srgbClr val="8AABB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내용</a:t>
                      </a:r>
                      <a:endParaRPr>
                        <a:solidFill>
                          <a:schemeClr val="lt1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>
                    <a:solidFill>
                      <a:srgbClr val="8AABBE"/>
                    </a:solidFill>
                  </a:tcPr>
                </a:tc>
              </a:tr>
              <a:tr h="48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yyyymmdd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년/월/일 (2012.1.1. ~ 2015.12.31.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</a:tr>
              <a:tr h="48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area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17개 시도 (강원, 경기, 경남, 경북, 광주,  대구, 대전, 부산, 서울, 세종, 울산, 인천, 전남, 전북, 제주, 충남, 충북 순)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</a:tr>
              <a:tr h="48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sex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성별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</a:tr>
              <a:tr h="48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frequency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심뇌혈관 질환으로 인한 입원 환자 수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a42da4fae_1_21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g13a42da4fae_1_21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g13a42da4fae_1_21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g13a42da4fae_1_21"/>
          <p:cNvSpPr/>
          <p:nvPr/>
        </p:nvSpPr>
        <p:spPr>
          <a:xfrm>
            <a:off x="948521" y="0"/>
            <a:ext cx="6096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DATA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4" name="Google Shape;314;g13a42da4fae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038" y="1248600"/>
            <a:ext cx="8974076" cy="43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a42da4fae_1_34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g13a42da4fae_1_34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g13a42da4fae_1_34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g13a42da4fae_1_34"/>
          <p:cNvSpPr/>
          <p:nvPr/>
        </p:nvSpPr>
        <p:spPr>
          <a:xfrm>
            <a:off x="948521" y="0"/>
            <a:ext cx="6096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EDA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3" name="Google Shape;323;g13a42da4fae_1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700" y="1740938"/>
            <a:ext cx="9300752" cy="337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13a42da4fae_1_34"/>
          <p:cNvSpPr txBox="1"/>
          <p:nvPr/>
        </p:nvSpPr>
        <p:spPr>
          <a:xfrm>
            <a:off x="1771475" y="5271600"/>
            <a:ext cx="888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총 17개의 지역 존재, 지역별로 데이터의 개수가 동일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25" name="Google Shape;325;g13a42da4fae_1_34"/>
          <p:cNvSpPr txBox="1"/>
          <p:nvPr/>
        </p:nvSpPr>
        <p:spPr>
          <a:xfrm>
            <a:off x="1389150" y="714575"/>
            <a:ext cx="2616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Do Hyeon"/>
              <a:buAutoNum type="arabicPeriod"/>
            </a:pPr>
            <a:r>
              <a:rPr lang="en-US" sz="2100">
                <a:latin typeface="Do Hyeon"/>
                <a:ea typeface="Do Hyeon"/>
                <a:cs typeface="Do Hyeon"/>
                <a:sym typeface="Do Hyeon"/>
              </a:rPr>
              <a:t>Area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a42da4fae_1_11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g13a42da4fae_1_11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g13a42da4fae_1_11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g13a42da4fae_1_11"/>
          <p:cNvSpPr/>
          <p:nvPr/>
        </p:nvSpPr>
        <p:spPr>
          <a:xfrm>
            <a:off x="948521" y="0"/>
            <a:ext cx="6096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EDA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4" name="Google Shape;334;g13a42da4fae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625" y="1740938"/>
            <a:ext cx="9300752" cy="337612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13a42da4fae_1_11"/>
          <p:cNvSpPr txBox="1"/>
          <p:nvPr/>
        </p:nvSpPr>
        <p:spPr>
          <a:xfrm>
            <a:off x="1771475" y="5271600"/>
            <a:ext cx="888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1(남), 2(여) 각각의 데이터 개수가 동일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36" name="Google Shape;336;g13a42da4fae_1_11"/>
          <p:cNvSpPr txBox="1"/>
          <p:nvPr/>
        </p:nvSpPr>
        <p:spPr>
          <a:xfrm>
            <a:off x="1389150" y="714575"/>
            <a:ext cx="2616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Do Hyeon"/>
                <a:ea typeface="Do Hyeon"/>
                <a:cs typeface="Do Hyeon"/>
                <a:sym typeface="Do Hyeon"/>
              </a:rPr>
              <a:t>2. sex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a2cc4f95a_0_52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g13a2cc4f95a_0_52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3" name="Google Shape;343;g13a2cc4f95a_0_52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g13a2cc4f95a_0_52"/>
          <p:cNvSpPr/>
          <p:nvPr/>
        </p:nvSpPr>
        <p:spPr>
          <a:xfrm>
            <a:off x="2245650" y="0"/>
            <a:ext cx="7977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</a:t>
            </a: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Feature Engineering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g13a2cc4f95a_0_52"/>
          <p:cNvSpPr txBox="1"/>
          <p:nvPr/>
        </p:nvSpPr>
        <p:spPr>
          <a:xfrm>
            <a:off x="1916075" y="1517838"/>
            <a:ext cx="8430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Do Hyeon"/>
                <a:ea typeface="Do Hyeon"/>
                <a:cs typeface="Do Hyeon"/>
                <a:sym typeface="Do Hyeon"/>
              </a:rPr>
              <a:t>Target인 “frequency”를 예측하기 위해</a:t>
            </a:r>
            <a:endParaRPr sz="3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Do Hyeon"/>
                <a:ea typeface="Do Hyeon"/>
                <a:cs typeface="Do Hyeon"/>
                <a:sym typeface="Do Hyeon"/>
              </a:rPr>
              <a:t>추가적인 변수가 필수적!!</a:t>
            </a:r>
            <a:endParaRPr sz="3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46" name="Google Shape;346;g13a2cc4f95a_0_52"/>
          <p:cNvSpPr txBox="1"/>
          <p:nvPr/>
        </p:nvSpPr>
        <p:spPr>
          <a:xfrm>
            <a:off x="1417650" y="4203913"/>
            <a:ext cx="9356700" cy="156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날씨</a:t>
            </a: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(기온, 습도, 기압) / </a:t>
            </a:r>
            <a:r>
              <a:rPr lang="en-US" sz="30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건강</a:t>
            </a: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(고혈압, 당뇨, 흡연, 보건기상지수) / </a:t>
            </a:r>
            <a:r>
              <a:rPr lang="en-US" sz="30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지역</a:t>
            </a: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(인구, 공장) / </a:t>
            </a:r>
            <a:r>
              <a:rPr lang="en-US" sz="30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대기환경</a:t>
            </a: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(pm10, SO2, NO2, O3, CO)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데이터 수집 및 전처리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47" name="Google Shape;347;g13a2cc4f95a_0_52"/>
          <p:cNvSpPr/>
          <p:nvPr/>
        </p:nvSpPr>
        <p:spPr>
          <a:xfrm>
            <a:off x="5910425" y="2945263"/>
            <a:ext cx="441300" cy="735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0D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a42da4fae_1_62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g13a42da4fae_1_62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Feature Engineering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g13a42da4fae_1_62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g13a42da4fae_1_62"/>
          <p:cNvSpPr txBox="1"/>
          <p:nvPr/>
        </p:nvSpPr>
        <p:spPr>
          <a:xfrm>
            <a:off x="1880550" y="5576400"/>
            <a:ext cx="843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지역/일자별 다양한 기상 정보  -&gt; 평균기온, 최저기온, 최고기온, 평균습도, 평균기압, 일조시간 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56" name="Google Shape;356;g13a42da4fae_1_62"/>
          <p:cNvSpPr txBox="1"/>
          <p:nvPr/>
        </p:nvSpPr>
        <p:spPr>
          <a:xfrm>
            <a:off x="1389150" y="714575"/>
            <a:ext cx="261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Do Hyeon"/>
              <a:buAutoNum type="arabicPeriod"/>
            </a:pPr>
            <a:r>
              <a:rPr lang="en-US" sz="2800">
                <a:latin typeface="Do Hyeon"/>
                <a:ea typeface="Do Hyeon"/>
                <a:cs typeface="Do Hyeon"/>
                <a:sym typeface="Do Hyeon"/>
              </a:rPr>
              <a:t>날씨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57" name="Google Shape;357;g13a42da4fae_1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726" y="1391713"/>
            <a:ext cx="8882700" cy="412313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13a42da4fae_1_62"/>
          <p:cNvSpPr/>
          <p:nvPr/>
        </p:nvSpPr>
        <p:spPr>
          <a:xfrm>
            <a:off x="2245650" y="0"/>
            <a:ext cx="7977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Feature Engineering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3a42da4fae_1_84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3a42da4fae_1_84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5" name="Google Shape;365;g13a42da4fae_1_84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g13a42da4fae_1_84"/>
          <p:cNvSpPr txBox="1"/>
          <p:nvPr/>
        </p:nvSpPr>
        <p:spPr>
          <a:xfrm>
            <a:off x="3303150" y="5713275"/>
            <a:ext cx="5585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지점 번호에 따라 사용하는 시/도에 할당 후 데이터프레임 생성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67" name="Google Shape;367;g13a42da4fae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975" y="2614575"/>
            <a:ext cx="8044052" cy="29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13a42da4fae_1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4663" y="861600"/>
            <a:ext cx="5262675" cy="166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13a42da4fae_1_84"/>
          <p:cNvSpPr/>
          <p:nvPr/>
        </p:nvSpPr>
        <p:spPr>
          <a:xfrm>
            <a:off x="2245650" y="0"/>
            <a:ext cx="7977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Feature Engineering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3a42da4fae_1_50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5" name="Google Shape;375;g13a42da4fae_1_50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g13a42da4fae_1_50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7" name="Google Shape;377;g13a42da4fae_1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263" y="1334211"/>
            <a:ext cx="9507626" cy="418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13a42da4fae_1_50"/>
          <p:cNvSpPr/>
          <p:nvPr/>
        </p:nvSpPr>
        <p:spPr>
          <a:xfrm>
            <a:off x="2245650" y="0"/>
            <a:ext cx="7977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Feature Engineering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a42da4fae_1_117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g13a42da4fae_1_117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5" name="Google Shape;385;g13a42da4fae_1_117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g13a42da4fae_1_117"/>
          <p:cNvSpPr txBox="1"/>
          <p:nvPr/>
        </p:nvSpPr>
        <p:spPr>
          <a:xfrm>
            <a:off x="4162025" y="5771875"/>
            <a:ext cx="393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temp_diff (일교차) 파생변수 생성 후 추가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387" name="Google Shape;387;g13a42da4fae_1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875" y="930438"/>
            <a:ext cx="7796250" cy="47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13a42da4fae_1_117"/>
          <p:cNvSpPr/>
          <p:nvPr/>
        </p:nvSpPr>
        <p:spPr>
          <a:xfrm>
            <a:off x="2245650" y="0"/>
            <a:ext cx="7977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Feature Engineering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766931" y="-1"/>
            <a:ext cx="10728383" cy="6626431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3083121" y="0"/>
            <a:ext cx="6096000" cy="735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rgbClr val="8AABBE"/>
                </a:solidFill>
                <a:latin typeface="Do Hyeon"/>
                <a:ea typeface="Do Hyeon"/>
                <a:cs typeface="Do Hyeon"/>
                <a:sym typeface="Do Hyeon"/>
              </a:rPr>
              <a:t>CONTENTS</a:t>
            </a:r>
            <a:endParaRPr sz="3200">
              <a:solidFill>
                <a:srgbClr val="8AABB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7280233" y="3483915"/>
            <a:ext cx="3067792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혈관 질환 발생 </a:t>
            </a:r>
            <a:endParaRPr b="1" sz="2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예측 모델</a:t>
            </a:r>
            <a:endParaRPr b="1" sz="2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1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DATA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PREPROCESSING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MODELING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6" name="Google Shape;10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9746" y="1444241"/>
            <a:ext cx="2039674" cy="203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97783" y="1467523"/>
            <a:ext cx="1883429" cy="188342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"/>
          <p:cNvSpPr/>
          <p:nvPr/>
        </p:nvSpPr>
        <p:spPr>
          <a:xfrm>
            <a:off x="2368133" y="3483965"/>
            <a:ext cx="3067800" cy="24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rgbClr val="3F3F3F"/>
                </a:solidFill>
              </a:rPr>
              <a:t>여름철 자외선 </a:t>
            </a:r>
            <a:endParaRPr b="1" sz="28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rgbClr val="3F3F3F"/>
                </a:solidFill>
              </a:rPr>
              <a:t>산출 모델</a:t>
            </a:r>
            <a:endParaRPr b="1" sz="28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1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DATA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EDA</a:t>
            </a:r>
            <a:r>
              <a:rPr lang="en-US"/>
              <a:t> &amp; </a:t>
            </a:r>
            <a:r>
              <a:rPr b="1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PREPROCESSING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MODELING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3a42da4fae_1_136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g13a42da4fae_1_136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g13a42da4fae_1_136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g13a42da4fae_1_136"/>
          <p:cNvSpPr txBox="1"/>
          <p:nvPr/>
        </p:nvSpPr>
        <p:spPr>
          <a:xfrm>
            <a:off x="1714650" y="5800525"/>
            <a:ext cx="876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2012~2015년의 고혈압 및 당뇨병 진단 경험률 데이터 -&gt; 연도에 따른 </a:t>
            </a:r>
            <a:r>
              <a:rPr lang="en-US" sz="1700">
                <a:solidFill>
                  <a:srgbClr val="FF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진단경험률_표준화율 </a:t>
            </a: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사용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397" name="Google Shape;397;g13a42da4fae_1_136"/>
          <p:cNvSpPr txBox="1"/>
          <p:nvPr/>
        </p:nvSpPr>
        <p:spPr>
          <a:xfrm>
            <a:off x="1389150" y="714575"/>
            <a:ext cx="334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Do Hyeon"/>
                <a:ea typeface="Do Hyeon"/>
                <a:cs typeface="Do Hyeon"/>
                <a:sym typeface="Do Hyeon"/>
              </a:rPr>
              <a:t>2. 건강 - 고혈압&amp;당뇨 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98" name="Google Shape;398;g13a42da4fae_1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662" y="1281574"/>
            <a:ext cx="6606825" cy="446932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13a42da4fae_1_136"/>
          <p:cNvSpPr/>
          <p:nvPr/>
        </p:nvSpPr>
        <p:spPr>
          <a:xfrm>
            <a:off x="2245650" y="0"/>
            <a:ext cx="7977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Feature Engineering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a42da4fae_1_148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5" name="Google Shape;405;g13a42da4fae_1_148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g13a42da4fae_1_148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7" name="Google Shape;407;g13a42da4fae_1_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225" y="735900"/>
            <a:ext cx="5773549" cy="16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13a42da4fae_1_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5913" y="2446050"/>
            <a:ext cx="6520180" cy="3537274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13a42da4fae_1_148"/>
          <p:cNvSpPr/>
          <p:nvPr/>
        </p:nvSpPr>
        <p:spPr>
          <a:xfrm>
            <a:off x="2245650" y="0"/>
            <a:ext cx="7977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Feature Engineering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0" name="Google Shape;410;g13a42da4fae_1_148"/>
          <p:cNvSpPr txBox="1"/>
          <p:nvPr/>
        </p:nvSpPr>
        <p:spPr>
          <a:xfrm>
            <a:off x="3282750" y="5894075"/>
            <a:ext cx="562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연도별 시도별로 고혈압 및 당뇨 진단 경험률 (hbp_db_sido) 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3a42da4fae_1_161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6" name="Google Shape;416;g13a42da4fae_1_161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g13a42da4fae_1_161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g13a42da4fae_1_161"/>
          <p:cNvSpPr txBox="1"/>
          <p:nvPr/>
        </p:nvSpPr>
        <p:spPr>
          <a:xfrm>
            <a:off x="1575300" y="5789813"/>
            <a:ext cx="904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2012~2015년의 흡연율 데이터 -&gt; 연도/성별 따른 </a:t>
            </a:r>
            <a:r>
              <a:rPr lang="en-US" sz="1700">
                <a:solidFill>
                  <a:srgbClr val="FF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흡연</a:t>
            </a:r>
            <a:r>
              <a:rPr lang="en-US" sz="1700">
                <a:solidFill>
                  <a:srgbClr val="FF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율_조율</a:t>
            </a: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 사용 (여성 흡연자 표준화율 데이터 X)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19" name="Google Shape;419;g13a42da4fae_1_161"/>
          <p:cNvSpPr txBox="1"/>
          <p:nvPr/>
        </p:nvSpPr>
        <p:spPr>
          <a:xfrm>
            <a:off x="1389150" y="714575"/>
            <a:ext cx="334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Do Hyeon"/>
                <a:ea typeface="Do Hyeon"/>
                <a:cs typeface="Do Hyeon"/>
                <a:sym typeface="Do Hyeon"/>
              </a:rPr>
              <a:t>2. 건강 - 흡연율 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20" name="Google Shape;420;g13a42da4fae_1_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0101" y="1302975"/>
            <a:ext cx="6631792" cy="44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13a42da4fae_1_161"/>
          <p:cNvSpPr/>
          <p:nvPr/>
        </p:nvSpPr>
        <p:spPr>
          <a:xfrm>
            <a:off x="2245650" y="0"/>
            <a:ext cx="7977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Feature Engineering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3a42da4fae_1_172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g13a42da4fae_1_172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g13a42da4fae_1_172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9" name="Google Shape;429;g13a42da4fae_1_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863" y="753175"/>
            <a:ext cx="6618273" cy="17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13a42da4fae_1_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6039" y="2640425"/>
            <a:ext cx="6779925" cy="31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13a42da4fae_1_172"/>
          <p:cNvSpPr/>
          <p:nvPr/>
        </p:nvSpPr>
        <p:spPr>
          <a:xfrm>
            <a:off x="2245650" y="0"/>
            <a:ext cx="7977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Feature Engineering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2" name="Google Shape;432;g13a42da4fae_1_172"/>
          <p:cNvSpPr txBox="1"/>
          <p:nvPr/>
        </p:nvSpPr>
        <p:spPr>
          <a:xfrm>
            <a:off x="3282750" y="5875625"/>
            <a:ext cx="562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연도별 시도별 성별</a:t>
            </a: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에 따른 흡연율 </a:t>
            </a: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(smoke_sido) 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3a42da4fae_1_184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8" name="Google Shape;438;g13a42da4fae_1_184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g13a42da4fae_1_184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0" name="Google Shape;440;g13a42da4fae_1_184"/>
          <p:cNvSpPr txBox="1"/>
          <p:nvPr/>
        </p:nvSpPr>
        <p:spPr>
          <a:xfrm>
            <a:off x="1389150" y="714575"/>
            <a:ext cx="334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Do Hyeon"/>
                <a:ea typeface="Do Hyeon"/>
                <a:cs typeface="Do Hyeon"/>
                <a:sym typeface="Do Hyeon"/>
              </a:rPr>
              <a:t>2. 건강 - 보</a:t>
            </a:r>
            <a:r>
              <a:rPr lang="en-US" sz="2800">
                <a:latin typeface="Do Hyeon"/>
                <a:ea typeface="Do Hyeon"/>
                <a:cs typeface="Do Hyeon"/>
                <a:sym typeface="Do Hyeon"/>
              </a:rPr>
              <a:t>건기상지수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41" name="Google Shape;441;g13a42da4fae_1_184"/>
          <p:cNvSpPr txBox="1"/>
          <p:nvPr/>
        </p:nvSpPr>
        <p:spPr>
          <a:xfrm>
            <a:off x="1881000" y="1704663"/>
            <a:ext cx="8430000" cy="4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보건기상지수</a:t>
            </a:r>
            <a:r>
              <a:rPr lang="en-US" sz="3400">
                <a:latin typeface="Do Hyeon"/>
                <a:ea typeface="Do Hyeon"/>
                <a:cs typeface="Do Hyeon"/>
                <a:sym typeface="Do Hyeon"/>
              </a:rPr>
              <a:t> :: 날씨 변화에 민감한 질병에 대한 위험도를 알려 건강보호에 활용할 수 있는 지수</a:t>
            </a:r>
            <a:endParaRPr sz="3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  <a:p>
            <a:pPr indent="-412750" lvl="0" marL="457200" rtl="0" algn="ctr">
              <a:spcBef>
                <a:spcPts val="0"/>
              </a:spcBef>
              <a:spcAft>
                <a:spcPts val="0"/>
              </a:spcAft>
              <a:buSzPts val="2900"/>
              <a:buFont typeface="Do Hyeon"/>
              <a:buAutoNum type="arabicPeriod"/>
            </a:pPr>
            <a:r>
              <a:rPr lang="en-US" sz="2900">
                <a:latin typeface="Do Hyeon"/>
                <a:ea typeface="Do Hyeon"/>
                <a:cs typeface="Do Hyeon"/>
                <a:sym typeface="Do Hyeon"/>
              </a:rPr>
              <a:t>식중독 지수</a:t>
            </a:r>
            <a:endParaRPr sz="2900">
              <a:latin typeface="Do Hyeon"/>
              <a:ea typeface="Do Hyeon"/>
              <a:cs typeface="Do Hyeon"/>
              <a:sym typeface="Do Hyeon"/>
            </a:endParaRPr>
          </a:p>
          <a:p>
            <a:pPr indent="-412750" lvl="0" marL="457200" rtl="0" algn="ctr">
              <a:spcBef>
                <a:spcPts val="0"/>
              </a:spcBef>
              <a:spcAft>
                <a:spcPts val="0"/>
              </a:spcAft>
              <a:buSzPts val="2900"/>
              <a:buFont typeface="Do Hyeon"/>
              <a:buAutoNum type="arabicPeriod"/>
            </a:pPr>
            <a:r>
              <a:rPr lang="en-US" sz="2900">
                <a:latin typeface="Do Hyeon"/>
                <a:ea typeface="Do Hyeon"/>
                <a:cs typeface="Do Hyeon"/>
                <a:sym typeface="Do Hyeon"/>
              </a:rPr>
              <a:t>천식/폐질환 가능지수</a:t>
            </a:r>
            <a:endParaRPr sz="2900">
              <a:latin typeface="Do Hyeon"/>
              <a:ea typeface="Do Hyeon"/>
              <a:cs typeface="Do Hyeon"/>
              <a:sym typeface="Do Hyeon"/>
            </a:endParaRPr>
          </a:p>
          <a:p>
            <a:pPr indent="-412750" lvl="0" marL="457200" rtl="0" algn="ctr">
              <a:spcBef>
                <a:spcPts val="0"/>
              </a:spcBef>
              <a:spcAft>
                <a:spcPts val="0"/>
              </a:spcAft>
              <a:buSzPts val="2900"/>
              <a:buFont typeface="Do Hyeon"/>
              <a:buAutoNum type="arabicPeriod"/>
            </a:pPr>
            <a:r>
              <a:rPr lang="en-US" sz="2900">
                <a:latin typeface="Do Hyeon"/>
                <a:ea typeface="Do Hyeon"/>
                <a:cs typeface="Do Hyeon"/>
                <a:sym typeface="Do Hyeon"/>
              </a:rPr>
              <a:t>뇌졸증 가능지수</a:t>
            </a:r>
            <a:endParaRPr sz="2900">
              <a:latin typeface="Do Hyeon"/>
              <a:ea typeface="Do Hyeon"/>
              <a:cs typeface="Do Hyeon"/>
              <a:sym typeface="Do Hyeon"/>
            </a:endParaRPr>
          </a:p>
          <a:p>
            <a:pPr indent="-412750" lvl="0" marL="457200" rtl="0" algn="ctr">
              <a:spcBef>
                <a:spcPts val="0"/>
              </a:spcBef>
              <a:spcAft>
                <a:spcPts val="0"/>
              </a:spcAft>
              <a:buSzPts val="2900"/>
              <a:buFont typeface="Do Hyeon"/>
              <a:buAutoNum type="arabicPeriod"/>
            </a:pPr>
            <a:r>
              <a:rPr lang="en-US" sz="2900">
                <a:latin typeface="Do Hyeon"/>
                <a:ea typeface="Do Hyeon"/>
                <a:cs typeface="Do Hyeon"/>
                <a:sym typeface="Do Hyeon"/>
              </a:rPr>
              <a:t>피부질환 가능지수</a:t>
            </a:r>
            <a:endParaRPr sz="2900">
              <a:latin typeface="Do Hyeon"/>
              <a:ea typeface="Do Hyeon"/>
              <a:cs typeface="Do Hyeon"/>
              <a:sym typeface="Do Hyeon"/>
            </a:endParaRPr>
          </a:p>
          <a:p>
            <a:pPr indent="-412750" lvl="0" marL="457200" rtl="0" algn="ctr">
              <a:spcBef>
                <a:spcPts val="0"/>
              </a:spcBef>
              <a:spcAft>
                <a:spcPts val="0"/>
              </a:spcAft>
              <a:buSzPts val="2900"/>
              <a:buFont typeface="Do Hyeon"/>
              <a:buAutoNum type="arabicPeriod"/>
            </a:pPr>
            <a:r>
              <a:rPr lang="en-US" sz="2900">
                <a:latin typeface="Do Hyeon"/>
                <a:ea typeface="Do Hyeon"/>
                <a:cs typeface="Do Hyeon"/>
                <a:sym typeface="Do Hyeon"/>
              </a:rPr>
              <a:t>감기 가능지수</a:t>
            </a:r>
            <a:endParaRPr sz="2900">
              <a:latin typeface="Do Hyeon"/>
              <a:ea typeface="Do Hyeon"/>
              <a:cs typeface="Do Hyeon"/>
              <a:sym typeface="Do Hyeon"/>
            </a:endParaRPr>
          </a:p>
          <a:p>
            <a:pPr indent="-412750" lvl="0" marL="457200" rtl="0" algn="ctr">
              <a:spcBef>
                <a:spcPts val="0"/>
              </a:spcBef>
              <a:spcAft>
                <a:spcPts val="0"/>
              </a:spcAft>
              <a:buSzPts val="2900"/>
              <a:buFont typeface="Do Hyeon"/>
              <a:buAutoNum type="arabicPeriod"/>
            </a:pPr>
            <a:r>
              <a:rPr lang="en-US" sz="2900">
                <a:latin typeface="Do Hyeon"/>
                <a:ea typeface="Do Hyeon"/>
                <a:cs typeface="Do Hyeon"/>
                <a:sym typeface="Do Hyeon"/>
              </a:rPr>
              <a:t>꽃가루 농도 위험지수</a:t>
            </a:r>
            <a:endParaRPr sz="29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42" name="Google Shape;442;g13a42da4fae_1_184"/>
          <p:cNvSpPr/>
          <p:nvPr/>
        </p:nvSpPr>
        <p:spPr>
          <a:xfrm>
            <a:off x="2245650" y="0"/>
            <a:ext cx="7977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Feature Engineering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3a42da4fae_1_196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8" name="Google Shape;448;g13a42da4fae_1_196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g13a42da4fae_1_196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0" name="Google Shape;450;g13a42da4fae_1_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200" y="1565551"/>
            <a:ext cx="9993600" cy="372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13a42da4fae_1_196"/>
          <p:cNvSpPr txBox="1"/>
          <p:nvPr/>
        </p:nvSpPr>
        <p:spPr>
          <a:xfrm>
            <a:off x="2316600" y="5571288"/>
            <a:ext cx="7558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imi_code 중 </a:t>
            </a:r>
            <a:r>
              <a:rPr b="1"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천식/폐질환 가능지수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(</a:t>
            </a:r>
            <a:r>
              <a:rPr lang="en-US" sz="1700">
                <a:solidFill>
                  <a:srgbClr val="FF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DO1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), </a:t>
            </a:r>
            <a:r>
              <a:rPr b="1"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뇌졸증 가능지수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(</a:t>
            </a:r>
            <a:r>
              <a:rPr lang="en-US" sz="1700">
                <a:solidFill>
                  <a:srgbClr val="FF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DO2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) 사용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52" name="Google Shape;452;g13a42da4fae_1_196"/>
          <p:cNvSpPr/>
          <p:nvPr/>
        </p:nvSpPr>
        <p:spPr>
          <a:xfrm>
            <a:off x="2245650" y="0"/>
            <a:ext cx="7977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Feature Engineering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a42da4fae_1_340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g13a42da4fae_1_340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g13a42da4fae_1_340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0" name="Google Shape;460;g13a42da4fae_1_340"/>
          <p:cNvSpPr txBox="1"/>
          <p:nvPr/>
        </p:nvSpPr>
        <p:spPr>
          <a:xfrm>
            <a:off x="1645350" y="5073000"/>
            <a:ext cx="387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IBM Plex Sans KR"/>
                <a:ea typeface="IBM Plex Sans KR"/>
                <a:cs typeface="IBM Plex Sans KR"/>
                <a:sym typeface="IBM Plex Sans KR"/>
              </a:rPr>
              <a:t>2012~2014 DO1 분포</a:t>
            </a:r>
            <a:endParaRPr b="1" sz="13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461" name="Google Shape;461;g13a42da4fae_1_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363" y="885749"/>
            <a:ext cx="4780086" cy="4172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13a42da4fae_1_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5638" y="885749"/>
            <a:ext cx="4780076" cy="417210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13a42da4fae_1_340"/>
          <p:cNvSpPr txBox="1"/>
          <p:nvPr/>
        </p:nvSpPr>
        <p:spPr>
          <a:xfrm>
            <a:off x="6709625" y="5073000"/>
            <a:ext cx="387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IBM Plex Sans KR"/>
                <a:ea typeface="IBM Plex Sans KR"/>
                <a:cs typeface="IBM Plex Sans KR"/>
                <a:sym typeface="IBM Plex Sans KR"/>
              </a:rPr>
              <a:t>2012~2014 DO2 분포</a:t>
            </a:r>
            <a:endParaRPr b="1" sz="13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64" name="Google Shape;464;g13a42da4fae_1_340"/>
          <p:cNvSpPr txBox="1"/>
          <p:nvPr/>
        </p:nvSpPr>
        <p:spPr>
          <a:xfrm>
            <a:off x="1203300" y="5381700"/>
            <a:ext cx="9785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2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013년부터 데이터의 스케일이 다름</a:t>
            </a:r>
            <a:endParaRPr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2012년의 경우 (50 -&gt; 1 / 85 -&gt;  2 / 100 -&gt; 3) 으로 치환 나머지는 (50 -&gt; 2 /  0 -&gt; 1)로 치환</a:t>
            </a:r>
            <a:endParaRPr sz="17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(</a:t>
            </a:r>
            <a:r>
              <a:rPr b="1"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1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:보통, </a:t>
            </a:r>
            <a:r>
              <a:rPr b="1"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:높음, </a:t>
            </a:r>
            <a:r>
              <a:rPr b="1"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</a:t>
            </a:r>
            <a:r>
              <a:rPr lang="en-US" sz="17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:매우높음)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65" name="Google Shape;465;g13a42da4fae_1_340"/>
          <p:cNvSpPr/>
          <p:nvPr/>
        </p:nvSpPr>
        <p:spPr>
          <a:xfrm>
            <a:off x="2245650" y="0"/>
            <a:ext cx="7977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Feature Engineering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3a42da4fae_1_353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1" name="Google Shape;471;g13a42da4fae_1_353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2" name="Google Shape;472;g13a42da4fae_1_353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3" name="Google Shape;473;g13a42da4fae_1_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550" y="1006000"/>
            <a:ext cx="5028900" cy="39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13a42da4fae_1_353"/>
          <p:cNvSpPr/>
          <p:nvPr/>
        </p:nvSpPr>
        <p:spPr>
          <a:xfrm>
            <a:off x="2245650" y="0"/>
            <a:ext cx="7977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Feature Engineering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5" name="Google Shape;475;g13a42da4fae_1_3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5325" y="1593650"/>
            <a:ext cx="2880125" cy="27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13a42da4fae_1_353"/>
          <p:cNvSpPr txBox="1"/>
          <p:nvPr/>
        </p:nvSpPr>
        <p:spPr>
          <a:xfrm>
            <a:off x="5519125" y="4269561"/>
            <a:ext cx="4356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77" name="Google Shape;477;g13a42da4fae_1_353"/>
          <p:cNvSpPr txBox="1"/>
          <p:nvPr/>
        </p:nvSpPr>
        <p:spPr>
          <a:xfrm>
            <a:off x="7183588" y="5021460"/>
            <a:ext cx="36636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scaling</a:t>
            </a:r>
            <a:endParaRPr b="1" sz="20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2012년의 데이터 스케일이 다른 문제를 해결하기 위해 0,50,100을 각각 1,2,3으로 치환 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478" name="Google Shape;478;g13a42da4fae_1_353"/>
          <p:cNvSpPr txBox="1"/>
          <p:nvPr/>
        </p:nvSpPr>
        <p:spPr>
          <a:xfrm>
            <a:off x="1412556" y="5021450"/>
            <a:ext cx="5294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preprocessing</a:t>
            </a:r>
            <a:endParaRPr b="1" sz="20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해당 날짜에 여러 데이터 존재 =&gt; 최대값이 유의하다고 판단하여 해당 날짜의 데이터의 최대값으로 요약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3a42da4fae_1_460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4" name="Google Shape;484;g13a42da4fae_1_460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5" name="Google Shape;485;g13a42da4fae_1_460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6" name="Google Shape;486;g13a42da4fae_1_460"/>
          <p:cNvSpPr/>
          <p:nvPr/>
        </p:nvSpPr>
        <p:spPr>
          <a:xfrm>
            <a:off x="2245650" y="0"/>
            <a:ext cx="7977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Feature Engineering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7" name="Google Shape;487;g13a42da4fae_1_4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975" y="1300650"/>
            <a:ext cx="4097474" cy="19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13a42da4fae_1_4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5450" y="854925"/>
            <a:ext cx="4009651" cy="4009651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13a42da4fae_1_460"/>
          <p:cNvSpPr txBox="1"/>
          <p:nvPr/>
        </p:nvSpPr>
        <p:spPr>
          <a:xfrm>
            <a:off x="1795700" y="3438550"/>
            <a:ext cx="4145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"/>
                <a:ea typeface="IBM Plex Sans"/>
                <a:cs typeface="IBM Plex Sans"/>
                <a:sym typeface="IBM Plex Sans"/>
              </a:rPr>
              <a:t>지역 번호와 지역 이름을 mapping</a:t>
            </a:r>
            <a:endParaRPr sz="17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"/>
                <a:ea typeface="IBM Plex Sans"/>
                <a:cs typeface="IBM Plex Sans"/>
                <a:sym typeface="IBM Plex Sans"/>
              </a:rPr>
              <a:t>각 연도별(2012 ~ 2016), 특성별(D01, D02) 전처리 동일하게 진행</a:t>
            </a:r>
            <a:endParaRPr sz="17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3a42da4fae_1_470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5" name="Google Shape;495;g13a42da4fae_1_470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6" name="Google Shape;496;g13a42da4fae_1_470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7" name="Google Shape;497;g13a42da4fae_1_470"/>
          <p:cNvSpPr/>
          <p:nvPr/>
        </p:nvSpPr>
        <p:spPr>
          <a:xfrm>
            <a:off x="2245650" y="0"/>
            <a:ext cx="7977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Feature Engineering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8" name="Google Shape;498;g13a42da4fae_1_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5788" y="1134875"/>
            <a:ext cx="4480425" cy="4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13a42da4fae_1_470"/>
          <p:cNvSpPr txBox="1"/>
          <p:nvPr/>
        </p:nvSpPr>
        <p:spPr>
          <a:xfrm>
            <a:off x="2316600" y="5571288"/>
            <a:ext cx="7558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2012년 뇌졸증가능지수(DO2) 데이터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/>
          <p:nvPr/>
        </p:nvSpPr>
        <p:spPr>
          <a:xfrm>
            <a:off x="-404057" y="2426274"/>
            <a:ext cx="13320955" cy="1193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4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여름철 자외선(UV) 산출 모델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114" name="Google Shape;114;p5"/>
          <p:cNvGraphicFramePr/>
          <p:nvPr/>
        </p:nvGraphicFramePr>
        <p:xfrm>
          <a:off x="4443663" y="41879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{96D3A5BA-AB9A-41A9-BF99-3DB7DEF543FA}</a:tableStyleId>
              </a:tblPr>
              <a:tblGrid>
                <a:gridCol w="1106900"/>
                <a:gridCol w="1106900"/>
                <a:gridCol w="1106900"/>
              </a:tblGrid>
              <a:tr h="127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23F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3a42da4fae_1_366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5" name="Google Shape;505;g13a42da4fae_1_366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6" name="Google Shape;506;g13a42da4fae_1_366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7" name="Google Shape;507;g13a42da4fae_1_366"/>
          <p:cNvSpPr txBox="1"/>
          <p:nvPr/>
        </p:nvSpPr>
        <p:spPr>
          <a:xfrm>
            <a:off x="1389150" y="714575"/>
            <a:ext cx="334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Do Hyeon"/>
                <a:ea typeface="Do Hyeon"/>
                <a:cs typeface="Do Hyeon"/>
                <a:sym typeface="Do Hyeon"/>
              </a:rPr>
              <a:t>3. 지역 - 인구/공</a:t>
            </a:r>
            <a:r>
              <a:rPr lang="en-US" sz="2800">
                <a:latin typeface="Do Hyeon"/>
                <a:ea typeface="Do Hyeon"/>
                <a:cs typeface="Do Hyeon"/>
                <a:sym typeface="Do Hyeon"/>
              </a:rPr>
              <a:t>장 수</a:t>
            </a:r>
            <a:r>
              <a:rPr lang="en-US" sz="2800"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08" name="Google Shape;508;g13a42da4fae_1_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363" y="1688526"/>
            <a:ext cx="9785275" cy="424968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13a42da4fae_1_366"/>
          <p:cNvSpPr/>
          <p:nvPr/>
        </p:nvSpPr>
        <p:spPr>
          <a:xfrm>
            <a:off x="2245650" y="0"/>
            <a:ext cx="7977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Feature Engineering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3a42da4fae_1_205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5" name="Google Shape;515;g13a42da4fae_1_205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6" name="Google Shape;516;g13a42da4fae_1_205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7" name="Google Shape;517;g13a42da4fae_1_205"/>
          <p:cNvSpPr txBox="1"/>
          <p:nvPr/>
        </p:nvSpPr>
        <p:spPr>
          <a:xfrm>
            <a:off x="1389150" y="714575"/>
            <a:ext cx="334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Do Hyeon"/>
                <a:ea typeface="Do Hyeon"/>
                <a:cs typeface="Do Hyeon"/>
                <a:sym typeface="Do Hyeon"/>
              </a:rPr>
              <a:t>4. 대기환경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18" name="Google Shape;518;g13a42da4fae_1_205"/>
          <p:cNvSpPr txBox="1"/>
          <p:nvPr/>
        </p:nvSpPr>
        <p:spPr>
          <a:xfrm>
            <a:off x="1881000" y="1704650"/>
            <a:ext cx="8430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대기환경, 특히 </a:t>
            </a:r>
            <a:r>
              <a:rPr lang="en-US" sz="34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대기 오염</a:t>
            </a:r>
            <a:r>
              <a:rPr lang="en-US" sz="3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에 대한 데이터 사용</a:t>
            </a:r>
            <a:endParaRPr sz="3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44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o Hyeon"/>
              <a:buChar char="-"/>
            </a:pPr>
            <a:r>
              <a:rPr lang="en-US" sz="3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SO2 (이산화황)</a:t>
            </a:r>
            <a:endParaRPr sz="3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44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o Hyeon"/>
              <a:buChar char="-"/>
            </a:pPr>
            <a:r>
              <a:rPr lang="en-US" sz="3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NO2 (이산화질소)</a:t>
            </a:r>
            <a:endParaRPr sz="3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44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o Hyeon"/>
              <a:buChar char="-"/>
            </a:pPr>
            <a:r>
              <a:rPr lang="en-US" sz="3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O3 (오존)</a:t>
            </a:r>
            <a:endParaRPr sz="3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44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o Hyeon"/>
              <a:buChar char="-"/>
            </a:pPr>
            <a:r>
              <a:rPr lang="en-US" sz="3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CO (일산화탄소)</a:t>
            </a:r>
            <a:endParaRPr sz="3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444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o Hyeon"/>
              <a:buChar char="-"/>
            </a:pPr>
            <a:r>
              <a:rPr lang="en-US" sz="3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pm10 (미세먼지)</a:t>
            </a:r>
            <a:endParaRPr sz="34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19" name="Google Shape;519;g13a42da4fae_1_205"/>
          <p:cNvSpPr/>
          <p:nvPr/>
        </p:nvSpPr>
        <p:spPr>
          <a:xfrm>
            <a:off x="2245650" y="0"/>
            <a:ext cx="7977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Feature Engineering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3a42da4fae_1_223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g13a42da4fae_1_223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6" name="Google Shape;526;g13a42da4fae_1_223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7" name="Google Shape;527;g13a42da4fae_1_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675" y="1018263"/>
            <a:ext cx="4755723" cy="29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g13a42da4fae_1_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5286" y="4132014"/>
            <a:ext cx="3562501" cy="1214966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13a42da4fae_1_223"/>
          <p:cNvSpPr txBox="1"/>
          <p:nvPr/>
        </p:nvSpPr>
        <p:spPr>
          <a:xfrm>
            <a:off x="7099925" y="1870263"/>
            <a:ext cx="35625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si_to_do</a:t>
            </a:r>
            <a:endParaRPr sz="20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대기환경 원본 데이터에서 제공하는 위치정보를 back_hospital 데이터의 위치정보로 수정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30" name="Google Shape;530;g13a42da4fae_1_223"/>
          <p:cNvSpPr txBox="1"/>
          <p:nvPr/>
        </p:nvSpPr>
        <p:spPr>
          <a:xfrm>
            <a:off x="7099925" y="4254688"/>
            <a:ext cx="3175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str_to_int</a:t>
            </a:r>
            <a:endParaRPr b="1" sz="20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유효 측정 처리 비율을 충족하지 않는 데이터들에 대한 결측치 처리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31" name="Google Shape;531;g13a42da4fae_1_223"/>
          <p:cNvSpPr/>
          <p:nvPr/>
        </p:nvSpPr>
        <p:spPr>
          <a:xfrm>
            <a:off x="2398050" y="152400"/>
            <a:ext cx="7977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Feature Engineering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2" name="Google Shape;532;g13a42da4fae_1_223"/>
          <p:cNvSpPr txBox="1"/>
          <p:nvPr/>
        </p:nvSpPr>
        <p:spPr>
          <a:xfrm>
            <a:off x="1358675" y="5413900"/>
            <a:ext cx="9544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back_hospital에는 세종시 데이터가 포함되어있는데 대기환경 dataset에는 세종시 데이터 누락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→ 대전과 세종시와 거리가 가깝</a:t>
            </a: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기 때문에 대기환경이</a:t>
            </a: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 유사할 것이라고 가정한 후 사용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3a42da4fae_1_214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8" name="Google Shape;538;g13a42da4fae_1_214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9" name="Google Shape;539;g13a42da4fae_1_214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0" name="Google Shape;540;g13a42da4fae_1_214"/>
          <p:cNvSpPr txBox="1"/>
          <p:nvPr/>
        </p:nvSpPr>
        <p:spPr>
          <a:xfrm>
            <a:off x="1389150" y="714575"/>
            <a:ext cx="334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en-US" sz="2800">
                <a:latin typeface="Do Hyeon"/>
                <a:ea typeface="Do Hyeon"/>
                <a:cs typeface="Do Hyeon"/>
                <a:sym typeface="Do Hyeon"/>
              </a:rPr>
              <a:t>. 대기환경 - SO2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41" name="Google Shape;541;g13a42da4fae_1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675" y="2242400"/>
            <a:ext cx="8868651" cy="23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13a42da4fae_1_214"/>
          <p:cNvSpPr txBox="1"/>
          <p:nvPr/>
        </p:nvSpPr>
        <p:spPr>
          <a:xfrm>
            <a:off x="3282750" y="5013675"/>
            <a:ext cx="562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연도별 각 도시별 월별 이산화황(SO2)의 오염도 측정 결과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43" name="Google Shape;543;g13a42da4fae_1_214"/>
          <p:cNvSpPr/>
          <p:nvPr/>
        </p:nvSpPr>
        <p:spPr>
          <a:xfrm>
            <a:off x="2245650" y="0"/>
            <a:ext cx="7977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Feature Engineering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3a42da4fae_1_239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g13a42da4fae_1_239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0" name="Google Shape;550;g13a42da4fae_1_239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1" name="Google Shape;551;g13a42da4fae_1_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987" y="892002"/>
            <a:ext cx="7870179" cy="4842399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g13a42da4fae_1_239"/>
          <p:cNvSpPr txBox="1"/>
          <p:nvPr/>
        </p:nvSpPr>
        <p:spPr>
          <a:xfrm>
            <a:off x="1575300" y="5792488"/>
            <a:ext cx="904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각 연도(2012~2015)의 SO2 오염도 측정 결과 </a:t>
            </a: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전처리 후</a:t>
            </a: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 concat 하여 데이터프레임 생성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53" name="Google Shape;553;g13a42da4fae_1_239"/>
          <p:cNvSpPr/>
          <p:nvPr/>
        </p:nvSpPr>
        <p:spPr>
          <a:xfrm>
            <a:off x="2245650" y="0"/>
            <a:ext cx="7977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Feature Engineering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3a42da4fae_1_251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9" name="Google Shape;559;g13a42da4fae_1_251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0" name="Google Shape;560;g13a42da4fae_1_251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1" name="Google Shape;561;g13a42da4fae_1_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350" y="1995963"/>
            <a:ext cx="9785275" cy="2866068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g13a42da4fae_1_251"/>
          <p:cNvSpPr/>
          <p:nvPr/>
        </p:nvSpPr>
        <p:spPr>
          <a:xfrm>
            <a:off x="2245650" y="0"/>
            <a:ext cx="7977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Feature Engineering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g13a42da4fae_1_251"/>
          <p:cNvSpPr txBox="1"/>
          <p:nvPr/>
        </p:nvSpPr>
        <p:spPr>
          <a:xfrm>
            <a:off x="3282750" y="5013675"/>
            <a:ext cx="562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시도별 기간별 이산화황(SO2)의 오염도 측정 결과 (so2_all)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3a42da4fae_1_271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9" name="Google Shape;569;g13a42da4fae_1_271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0" name="Google Shape;570;g13a42da4fae_1_271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1" name="Google Shape;571;g13a42da4fae_1_271"/>
          <p:cNvSpPr txBox="1"/>
          <p:nvPr/>
        </p:nvSpPr>
        <p:spPr>
          <a:xfrm>
            <a:off x="1389150" y="714575"/>
            <a:ext cx="334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en-US" sz="2800">
                <a:latin typeface="Do Hyeon"/>
                <a:ea typeface="Do Hyeon"/>
                <a:cs typeface="Do Hyeon"/>
                <a:sym typeface="Do Hyeon"/>
              </a:rPr>
              <a:t>. 대기환경 - NO2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72" name="Google Shape;572;g13a42da4fae_1_271"/>
          <p:cNvSpPr txBox="1"/>
          <p:nvPr/>
        </p:nvSpPr>
        <p:spPr>
          <a:xfrm>
            <a:off x="3282750" y="5013675"/>
            <a:ext cx="562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시도별 기간별</a:t>
            </a: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 이산화질소(NO2)의 오염도 측정 결과 (no2_all)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573" name="Google Shape;573;g13a42da4fae_1_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363" y="2001338"/>
            <a:ext cx="9785275" cy="2855323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g13a42da4fae_1_271"/>
          <p:cNvSpPr/>
          <p:nvPr/>
        </p:nvSpPr>
        <p:spPr>
          <a:xfrm>
            <a:off x="2245650" y="0"/>
            <a:ext cx="7977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Feature Engineering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3a42da4fae_1_281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0" name="Google Shape;580;g13a42da4fae_1_281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1" name="Google Shape;581;g13a42da4fae_1_281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2" name="Google Shape;582;g13a42da4fae_1_281"/>
          <p:cNvSpPr txBox="1"/>
          <p:nvPr/>
        </p:nvSpPr>
        <p:spPr>
          <a:xfrm>
            <a:off x="1389150" y="714575"/>
            <a:ext cx="334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en-US" sz="2800">
                <a:latin typeface="Do Hyeon"/>
                <a:ea typeface="Do Hyeon"/>
                <a:cs typeface="Do Hyeon"/>
                <a:sym typeface="Do Hyeon"/>
              </a:rPr>
              <a:t>. 대기환경 - O3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83" name="Google Shape;583;g13a42da4fae_1_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450" y="2001350"/>
            <a:ext cx="9811100" cy="28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13a42da4fae_1_281"/>
          <p:cNvSpPr txBox="1"/>
          <p:nvPr/>
        </p:nvSpPr>
        <p:spPr>
          <a:xfrm>
            <a:off x="3282750" y="5013675"/>
            <a:ext cx="562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시도별 기간별 오존(O3)의 오염도 측정 결과 (o3_all)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85" name="Google Shape;585;g13a42da4fae_1_281"/>
          <p:cNvSpPr/>
          <p:nvPr/>
        </p:nvSpPr>
        <p:spPr>
          <a:xfrm>
            <a:off x="2245650" y="0"/>
            <a:ext cx="7977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Feature Engineering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3a42da4fae_1_291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1" name="Google Shape;591;g13a42da4fae_1_291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2" name="Google Shape;592;g13a42da4fae_1_291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3" name="Google Shape;593;g13a42da4fae_1_291"/>
          <p:cNvSpPr txBox="1"/>
          <p:nvPr/>
        </p:nvSpPr>
        <p:spPr>
          <a:xfrm>
            <a:off x="1389150" y="714575"/>
            <a:ext cx="334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en-US" sz="2800">
                <a:latin typeface="Do Hyeon"/>
                <a:ea typeface="Do Hyeon"/>
                <a:cs typeface="Do Hyeon"/>
                <a:sym typeface="Do Hyeon"/>
              </a:rPr>
              <a:t>. 대기환경 - CO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94" name="Google Shape;594;g13a42da4fae_1_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363" y="1862549"/>
            <a:ext cx="9785275" cy="2901311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13a42da4fae_1_291"/>
          <p:cNvSpPr txBox="1"/>
          <p:nvPr/>
        </p:nvSpPr>
        <p:spPr>
          <a:xfrm>
            <a:off x="3282750" y="5013675"/>
            <a:ext cx="562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시도별 기간별 일산화탄소(CO)의 오염도 측정 결과 (co_all)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96" name="Google Shape;596;g13a42da4fae_1_291"/>
          <p:cNvSpPr/>
          <p:nvPr/>
        </p:nvSpPr>
        <p:spPr>
          <a:xfrm>
            <a:off x="2245650" y="0"/>
            <a:ext cx="7977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Feature Engineering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3a42da4fae_1_301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2" name="Google Shape;602;g13a42da4fae_1_301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3" name="Google Shape;603;g13a42da4fae_1_301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4" name="Google Shape;604;g13a42da4fae_1_301"/>
          <p:cNvSpPr txBox="1"/>
          <p:nvPr/>
        </p:nvSpPr>
        <p:spPr>
          <a:xfrm>
            <a:off x="1389150" y="714575"/>
            <a:ext cx="334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lang="en-US" sz="2800">
                <a:latin typeface="Do Hyeon"/>
                <a:ea typeface="Do Hyeon"/>
                <a:cs typeface="Do Hyeon"/>
                <a:sym typeface="Do Hyeon"/>
              </a:rPr>
              <a:t>. 대기환경 - pm10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05" name="Google Shape;605;g13a42da4fae_1_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363" y="1883949"/>
            <a:ext cx="9785275" cy="2858493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g13a42da4fae_1_301"/>
          <p:cNvSpPr txBox="1"/>
          <p:nvPr/>
        </p:nvSpPr>
        <p:spPr>
          <a:xfrm>
            <a:off x="3101225" y="4998800"/>
            <a:ext cx="6059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시도별 기간별 미세먼지(pm10)의 오염도 측정 결과 (pm10_all)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07" name="Google Shape;607;g13a42da4fae_1_301"/>
          <p:cNvSpPr/>
          <p:nvPr/>
        </p:nvSpPr>
        <p:spPr>
          <a:xfrm>
            <a:off x="2245650" y="0"/>
            <a:ext cx="7977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Feature Engineering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a4a6681b6_0_0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g13a4a6681b6_0_0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g13a4a6681b6_0_0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13a4a6681b6_0_0"/>
          <p:cNvSpPr/>
          <p:nvPr/>
        </p:nvSpPr>
        <p:spPr>
          <a:xfrm>
            <a:off x="948521" y="0"/>
            <a:ext cx="6096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대회 주제 1  </a:t>
            </a: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g13a4a6681b6_0_0"/>
          <p:cNvSpPr txBox="1"/>
          <p:nvPr/>
        </p:nvSpPr>
        <p:spPr>
          <a:xfrm>
            <a:off x="1916075" y="2281675"/>
            <a:ext cx="8430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Do Hyeon"/>
                <a:ea typeface="Do Hyeon"/>
                <a:cs typeface="Do Hyeon"/>
                <a:sym typeface="Do Hyeon"/>
              </a:rPr>
              <a:t>기상 위성 자료를 활용한</a:t>
            </a:r>
            <a:r>
              <a:rPr lang="en-US" sz="3400"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34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여름철</a:t>
            </a:r>
            <a:r>
              <a:rPr lang="en-US" sz="3400">
                <a:latin typeface="Do Hyeon"/>
                <a:ea typeface="Do Hyeon"/>
                <a:cs typeface="Do Hyeon"/>
                <a:sym typeface="Do Hyeon"/>
              </a:rPr>
              <a:t> 자외선 산출 기술 개발</a:t>
            </a:r>
            <a:endParaRPr sz="34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3a42da4fae_1_327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3" name="Google Shape;613;g13a42da4fae_1_327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4" name="Google Shape;614;g13a42da4fae_1_327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5" name="Google Shape;615;g13a42da4fae_1_327"/>
          <p:cNvSpPr txBox="1"/>
          <p:nvPr/>
        </p:nvSpPr>
        <p:spPr>
          <a:xfrm>
            <a:off x="1389150" y="714575"/>
            <a:ext cx="334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Do Hyeon"/>
                <a:ea typeface="Do Hyeon"/>
                <a:cs typeface="Do Hyeon"/>
                <a:sym typeface="Do Hyeon"/>
              </a:rPr>
              <a:t>5. 데이터 합치기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16" name="Google Shape;616;g13a42da4fae_1_327"/>
          <p:cNvSpPr txBox="1"/>
          <p:nvPr/>
        </p:nvSpPr>
        <p:spPr>
          <a:xfrm>
            <a:off x="2137200" y="4912725"/>
            <a:ext cx="7917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IBM Plex Sans KR"/>
                <a:ea typeface="IBM Plex Sans KR"/>
                <a:cs typeface="IBM Plex Sans KR"/>
                <a:sym typeface="IBM Plex Sans KR"/>
              </a:rPr>
              <a:t>기존에 주어진 변수 외에 다양한 기상, 건강, 지역, 대기상태 변수를 추가해 설명력을 가지며 유의미한 </a:t>
            </a:r>
            <a:r>
              <a:rPr lang="en-US" sz="21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regression이 가능한 </a:t>
            </a:r>
            <a:r>
              <a:rPr lang="en-US" sz="2100">
                <a:latin typeface="IBM Plex Sans KR"/>
                <a:ea typeface="IBM Plex Sans KR"/>
                <a:cs typeface="IBM Plex Sans KR"/>
                <a:sym typeface="IBM Plex Sans KR"/>
              </a:rPr>
              <a:t>dataset 생성</a:t>
            </a:r>
            <a:endParaRPr sz="21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IBM Plex Sans KR"/>
                <a:ea typeface="IBM Plex Sans KR"/>
                <a:cs typeface="IBM Plex Sans KR"/>
                <a:sym typeface="IBM Plex Sans KR"/>
              </a:rPr>
              <a:t>(vessel_train_new)</a:t>
            </a:r>
            <a:endParaRPr sz="21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617" name="Google Shape;617;g13a42da4fae_1_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450" y="2029362"/>
            <a:ext cx="10191099" cy="256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13a42da4fae_1_327"/>
          <p:cNvSpPr/>
          <p:nvPr/>
        </p:nvSpPr>
        <p:spPr>
          <a:xfrm>
            <a:off x="2245650" y="0"/>
            <a:ext cx="7977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Feature Engineering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3a42da4fae_1_376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4" name="Google Shape;624;g13a42da4fae_1_376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5" name="Google Shape;625;g13a42da4fae_1_376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6" name="Google Shape;626;g13a42da4fae_1_376"/>
          <p:cNvSpPr txBox="1"/>
          <p:nvPr/>
        </p:nvSpPr>
        <p:spPr>
          <a:xfrm>
            <a:off x="1389150" y="714575"/>
            <a:ext cx="427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Do Hyeon"/>
                <a:ea typeface="Do Hyeon"/>
                <a:cs typeface="Do Hyeon"/>
                <a:sym typeface="Do Hyeon"/>
              </a:rPr>
              <a:t>Scaling / 다중공산성 제거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27" name="Google Shape;627;g13a42da4fae_1_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675" y="1489227"/>
            <a:ext cx="5116899" cy="12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g13a42da4fae_1_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0613" y="2905238"/>
            <a:ext cx="1522875" cy="3256742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g13a42da4fae_1_376"/>
          <p:cNvSpPr txBox="1"/>
          <p:nvPr/>
        </p:nvSpPr>
        <p:spPr>
          <a:xfrm>
            <a:off x="7409875" y="1622050"/>
            <a:ext cx="3555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Scaling</a:t>
            </a:r>
            <a:endParaRPr b="1" sz="20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: MinMaxscaler를 통해 scale이 다른 각 변수들을 정규화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630" name="Google Shape;630;g13a42da4fae_1_376"/>
          <p:cNvSpPr txBox="1"/>
          <p:nvPr/>
        </p:nvSpPr>
        <p:spPr>
          <a:xfrm>
            <a:off x="5829775" y="3825613"/>
            <a:ext cx="5441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BM Plex Sans KR"/>
                <a:ea typeface="IBM Plex Sans KR"/>
                <a:cs typeface="IBM Plex Sans KR"/>
                <a:sym typeface="IBM Plex Sans KR"/>
              </a:rPr>
              <a:t>다중공산성 제거</a:t>
            </a:r>
            <a:endParaRPr b="1" sz="20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: 다중공산성</a:t>
            </a: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을 제거하기 위해  VIF가 과하게 높은 변수 제거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BM Plex Sans KR"/>
              <a:buAutoNum type="arabicPeriod"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max_temp 제거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BM Plex Sans KR"/>
              <a:buAutoNum type="arabicPeriod"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avg_air_pressure 제거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631" name="Google Shape;631;g13a42da4fae_1_3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5200" y="2992413"/>
            <a:ext cx="1522850" cy="308239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13a42da4fae_1_376"/>
          <p:cNvSpPr/>
          <p:nvPr/>
        </p:nvSpPr>
        <p:spPr>
          <a:xfrm>
            <a:off x="2245650" y="0"/>
            <a:ext cx="7977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Preprocessing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3a42da4fae_1_393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8" name="Google Shape;638;g13a42da4fae_1_393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9" name="Google Shape;639;g13a42da4fae_1_393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g13a42da4fae_1_393"/>
          <p:cNvSpPr txBox="1"/>
          <p:nvPr/>
        </p:nvSpPr>
        <p:spPr>
          <a:xfrm>
            <a:off x="1389150" y="714575"/>
            <a:ext cx="427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Do Hyeon"/>
                <a:ea typeface="Do Hyeon"/>
                <a:cs typeface="Do Hyeon"/>
                <a:sym typeface="Do Hyeon"/>
              </a:rPr>
              <a:t>autoML(Autogluon) 사용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41" name="Google Shape;641;g13a42da4fae_1_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825" y="1910613"/>
            <a:ext cx="5233649" cy="42185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g13a42da4fae_1_393"/>
          <p:cNvSpPr txBox="1"/>
          <p:nvPr/>
        </p:nvSpPr>
        <p:spPr>
          <a:xfrm>
            <a:off x="1389150" y="4331288"/>
            <a:ext cx="89946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IBM Plex Sans KR"/>
              <a:buAutoNum type="arabicPeriod"/>
            </a:pPr>
            <a:r>
              <a:rPr lang="en-US" sz="1900">
                <a:latin typeface="IBM Plex Sans KR"/>
                <a:ea typeface="IBM Plex Sans KR"/>
                <a:cs typeface="IBM Plex Sans KR"/>
                <a:sym typeface="IBM Plex Sans KR"/>
              </a:rPr>
              <a:t>불필요하다고 판단되는 yyyymmdd, area 삭제</a:t>
            </a:r>
            <a:endParaRPr sz="19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IBM Plex Sans KR"/>
              <a:buAutoNum type="arabicPeriod"/>
            </a:pPr>
            <a:r>
              <a:rPr lang="en-US" sz="1900">
                <a:latin typeface="IBM Plex Sans KR"/>
                <a:ea typeface="IBM Plex Sans KR"/>
                <a:cs typeface="IBM Plex Sans KR"/>
                <a:sym typeface="IBM Plex Sans KR"/>
              </a:rPr>
              <a:t>HPO(Hyperparameter Optimization) 적용 (hyperparameter_tune_kwargs)</a:t>
            </a:r>
            <a:endParaRPr sz="19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IBM Plex Sans KR"/>
              <a:buAutoNum type="arabicPeriod"/>
            </a:pPr>
            <a:r>
              <a:rPr lang="en-US" sz="1900">
                <a:latin typeface="IBM Plex Sans KR"/>
                <a:ea typeface="IBM Plex Sans KR"/>
                <a:cs typeface="IBM Plex Sans KR"/>
                <a:sym typeface="IBM Plex Sans KR"/>
              </a:rPr>
              <a:t>RMSE를 metric으로 사용하여 학습 진행</a:t>
            </a:r>
            <a:endParaRPr sz="19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IBM Plex Sans KR"/>
              <a:buChar char="-"/>
            </a:pPr>
            <a:r>
              <a:rPr lang="en-US" sz="1900">
                <a:latin typeface="IBM Plex Sans KR"/>
                <a:ea typeface="IBM Plex Sans KR"/>
                <a:cs typeface="IBM Plex Sans KR"/>
                <a:sym typeface="IBM Plex Sans KR"/>
              </a:rPr>
              <a:t>autostack : 자동으로 bagging과 stacking 진행</a:t>
            </a:r>
            <a:endParaRPr sz="19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643" name="Google Shape;643;g13a42da4fae_1_3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813" y="2600361"/>
            <a:ext cx="10142375" cy="13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g13a42da4fae_1_393"/>
          <p:cNvSpPr/>
          <p:nvPr/>
        </p:nvSpPr>
        <p:spPr>
          <a:xfrm>
            <a:off x="2245650" y="0"/>
            <a:ext cx="7977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Modeling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3a42da4fae_1_410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0" name="Google Shape;650;g13a42da4fae_1_410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1" name="Google Shape;651;g13a42da4fae_1_410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2" name="Google Shape;652;g13a42da4fae_1_410"/>
          <p:cNvSpPr/>
          <p:nvPr/>
        </p:nvSpPr>
        <p:spPr>
          <a:xfrm>
            <a:off x="2245650" y="0"/>
            <a:ext cx="7977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Result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3" name="Google Shape;653;g13a42da4fae_1_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300" y="735898"/>
            <a:ext cx="9175398" cy="489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3a42da4fae_1_490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9" name="Google Shape;659;g13a42da4fae_1_490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0" name="Google Shape;660;g13a42da4fae_1_490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1" name="Google Shape;661;g13a42da4fae_1_490"/>
          <p:cNvSpPr/>
          <p:nvPr/>
        </p:nvSpPr>
        <p:spPr>
          <a:xfrm>
            <a:off x="2245650" y="0"/>
            <a:ext cx="7977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심뇌혈관계 질환 - Result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2" name="Google Shape;662;g13a42da4fae_1_4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222" y="3249723"/>
            <a:ext cx="6693550" cy="252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g13a42da4fae_1_4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6150" y="735900"/>
            <a:ext cx="9179694" cy="23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g13a42da4fae_1_490"/>
          <p:cNvSpPr txBox="1"/>
          <p:nvPr/>
        </p:nvSpPr>
        <p:spPr>
          <a:xfrm>
            <a:off x="2107500" y="5773300"/>
            <a:ext cx="797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동일한 방식으로 변수를 추가하여 생성한 test data에 model을 적용한 결과 2위 달성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0" name="Google Shape;670;p7"/>
          <p:cNvSpPr/>
          <p:nvPr/>
        </p:nvSpPr>
        <p:spPr>
          <a:xfrm>
            <a:off x="766931" y="-1"/>
            <a:ext cx="10728383" cy="6626431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1" name="Google Shape;671;p7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2" name="Google Shape;672;p7"/>
          <p:cNvSpPr/>
          <p:nvPr/>
        </p:nvSpPr>
        <p:spPr>
          <a:xfrm>
            <a:off x="3083121" y="0"/>
            <a:ext cx="6096000" cy="735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3" name="Google Shape;673;p7"/>
          <p:cNvSpPr txBox="1"/>
          <p:nvPr/>
        </p:nvSpPr>
        <p:spPr>
          <a:xfrm>
            <a:off x="5062325" y="2139550"/>
            <a:ext cx="5205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감사합니다.</a:t>
            </a:r>
            <a:endParaRPr b="1" sz="32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1199546" y="0"/>
            <a:ext cx="6096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UV - DATA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2" name="Google Shape;132;p6"/>
          <p:cNvGraphicFramePr/>
          <p:nvPr/>
        </p:nvGraphicFramePr>
        <p:xfrm>
          <a:off x="1843975" y="6555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{399AA6C5-E8F2-478A-9FAA-3FE9CB89AC0C}</a:tableStyleId>
              </a:tblPr>
              <a:tblGrid>
                <a:gridCol w="1742700"/>
                <a:gridCol w="2006100"/>
              </a:tblGrid>
              <a:tr h="8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테이블명</a:t>
                      </a:r>
                      <a:endParaRPr>
                        <a:solidFill>
                          <a:schemeClr val="lt1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>
                    <a:solidFill>
                      <a:srgbClr val="8AABB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내용</a:t>
                      </a:r>
                      <a:endParaRPr>
                        <a:solidFill>
                          <a:schemeClr val="lt1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>
                    <a:solidFill>
                      <a:srgbClr val="8AABBE"/>
                    </a:solidFill>
                  </a:tcPr>
                </a:tc>
              </a:tr>
              <a:tr h="37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UV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자외선지수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</a:tr>
              <a:tr h="37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Height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관측고도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</a:tr>
              <a:tr h="37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yyyymmdd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년/월/일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</a:tr>
              <a:tr h="37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hhnn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시간/분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</a:tr>
              <a:tr h="37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STN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지점번호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</a:tr>
              <a:tr h="37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Lon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경도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</a:tr>
              <a:tr h="37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Lat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위도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</a:tr>
              <a:tr h="37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SolarZA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태양천정각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</a:tr>
              <a:tr h="37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SateeZA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위성천정각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</a:tr>
              <a:tr h="37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ESR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대기외일사량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</a:tr>
              <a:tr h="37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LandType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지면타입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Band1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파랑 가시밴드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Band2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초록 가시밴드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3" name="Google Shape;133;p6"/>
          <p:cNvGraphicFramePr/>
          <p:nvPr/>
        </p:nvGraphicFramePr>
        <p:xfrm>
          <a:off x="6747150" y="25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{399AA6C5-E8F2-478A-9FAA-3FE9CB89AC0C}</a:tableStyleId>
              </a:tblPr>
              <a:tblGrid>
                <a:gridCol w="1724550"/>
                <a:gridCol w="20515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테이블명</a:t>
                      </a:r>
                      <a:endParaRPr>
                        <a:solidFill>
                          <a:schemeClr val="lt1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>
                    <a:solidFill>
                      <a:srgbClr val="8AABB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IBM Plex Sans KR Medium"/>
                          <a:ea typeface="IBM Plex Sans KR Medium"/>
                          <a:cs typeface="IBM Plex Sans KR Medium"/>
                          <a:sym typeface="IBM Plex Sans KR Medium"/>
                        </a:rPr>
                        <a:t>내용</a:t>
                      </a:r>
                      <a:endParaRPr>
                        <a:solidFill>
                          <a:schemeClr val="lt1"/>
                        </a:solidFill>
                        <a:latin typeface="IBM Plex Sans KR Medium"/>
                        <a:ea typeface="IBM Plex Sans KR Medium"/>
                        <a:cs typeface="IBM Plex Sans KR Medium"/>
                        <a:sym typeface="IBM Plex Sans KR Medium"/>
                      </a:endParaRPr>
                    </a:p>
                  </a:txBody>
                  <a:tcPr marT="91425" marB="91425" marR="91425" marL="91425">
                    <a:solidFill>
                      <a:srgbClr val="8AABB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Band3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빨강 가시밴드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Band4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식생 가시밴드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Band5</a:t>
                      </a:r>
                      <a:endParaRPr>
                        <a:solidFill>
                          <a:schemeClr val="dk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권운 밴드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Band6</a:t>
                      </a:r>
                      <a:endParaRPr>
                        <a:solidFill>
                          <a:schemeClr val="dk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눈/얼음 채널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Band7</a:t>
                      </a:r>
                      <a:endParaRPr>
                        <a:solidFill>
                          <a:schemeClr val="dk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야간안개/하층운 밴드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Band8</a:t>
                      </a:r>
                      <a:endParaRPr>
                        <a:solidFill>
                          <a:schemeClr val="dk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상층 수증기 밴드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Band9</a:t>
                      </a:r>
                      <a:endParaRPr>
                        <a:solidFill>
                          <a:schemeClr val="dk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중층 수증기 밴드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Band10</a:t>
                      </a:r>
                      <a:endParaRPr>
                        <a:solidFill>
                          <a:schemeClr val="dk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하층 수증기 밴드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Band11</a:t>
                      </a:r>
                      <a:endParaRPr>
                        <a:solidFill>
                          <a:schemeClr val="dk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구름상 밴드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Band12</a:t>
                      </a:r>
                      <a:endParaRPr>
                        <a:solidFill>
                          <a:schemeClr val="dk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오존 밴드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Band13</a:t>
                      </a:r>
                      <a:endParaRPr>
                        <a:solidFill>
                          <a:schemeClr val="dk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대기창 </a:t>
                      </a: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밴드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Band14</a:t>
                      </a:r>
                      <a:endParaRPr>
                        <a:solidFill>
                          <a:schemeClr val="dk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깨끗한 대기창 </a:t>
                      </a: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밴드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Band15</a:t>
                      </a:r>
                      <a:endParaRPr>
                        <a:solidFill>
                          <a:schemeClr val="dk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오염된 대기창</a:t>
                      </a: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밴드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Band16</a:t>
                      </a:r>
                      <a:endParaRPr>
                        <a:solidFill>
                          <a:schemeClr val="dk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이산화탄소</a:t>
                      </a: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 밴드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2cc4f95a_0_63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g13a2cc4f95a_0_63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g13a2cc4f95a_0_63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g13a2cc4f95a_0_63"/>
          <p:cNvSpPr/>
          <p:nvPr/>
        </p:nvSpPr>
        <p:spPr>
          <a:xfrm>
            <a:off x="3083121" y="0"/>
            <a:ext cx="6096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UV - </a:t>
            </a: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PREPROCESSING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g13a2cc4f95a_0_63"/>
          <p:cNvSpPr txBox="1"/>
          <p:nvPr/>
        </p:nvSpPr>
        <p:spPr>
          <a:xfrm>
            <a:off x="3691275" y="1283075"/>
            <a:ext cx="52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2020년 7월 지점별 자외선지수 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43" name="Google Shape;143;g13a2cc4f95a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038" y="1630105"/>
            <a:ext cx="9571925" cy="35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3a2cc4f95a_0_63"/>
          <p:cNvSpPr txBox="1"/>
          <p:nvPr/>
        </p:nvSpPr>
        <p:spPr>
          <a:xfrm>
            <a:off x="1771475" y="5271600"/>
            <a:ext cx="888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지점별로 UV분포에 차이가 있다 -&gt; </a:t>
            </a:r>
            <a:r>
              <a:rPr lang="en-US" sz="1700">
                <a:solidFill>
                  <a:srgbClr val="FF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지점별로</a:t>
            </a:r>
            <a:r>
              <a:rPr lang="en-US" sz="1700">
                <a:latin typeface="IBM Plex Sans KR"/>
                <a:ea typeface="IBM Plex Sans KR"/>
                <a:cs typeface="IBM Plex Sans KR"/>
                <a:sym typeface="IBM Plex Sans KR"/>
              </a:rPr>
              <a:t> 나눠서 자외선 지수 산출 모델</a:t>
            </a:r>
            <a:endParaRPr sz="17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45" name="Google Shape;145;g13a2cc4f95a_0_63"/>
          <p:cNvSpPr txBox="1"/>
          <p:nvPr/>
        </p:nvSpPr>
        <p:spPr>
          <a:xfrm>
            <a:off x="1389150" y="714575"/>
            <a:ext cx="2616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Do Hyeon"/>
              <a:buAutoNum type="arabicPeriod"/>
            </a:pPr>
            <a:r>
              <a:rPr lang="en-US" sz="2100">
                <a:latin typeface="Do Hyeon"/>
                <a:ea typeface="Do Hyeon"/>
                <a:cs typeface="Do Hyeon"/>
                <a:sym typeface="Do Hyeon"/>
              </a:rPr>
              <a:t>STN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a2cc4f95a_0_73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g13a2cc4f95a_0_73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g13a2cc4f95a_0_73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g13a2cc4f95a_0_73"/>
          <p:cNvSpPr/>
          <p:nvPr/>
        </p:nvSpPr>
        <p:spPr>
          <a:xfrm>
            <a:off x="3083121" y="0"/>
            <a:ext cx="6096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UV - </a:t>
            </a: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PREPROCESSING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g13a2cc4f95a_0_73"/>
          <p:cNvSpPr txBox="1"/>
          <p:nvPr/>
        </p:nvSpPr>
        <p:spPr>
          <a:xfrm>
            <a:off x="4966175" y="2488600"/>
            <a:ext cx="20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지면타입별 자외선지수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5" name="Google Shape;155;g13a2cc4f95a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278" y="3003125"/>
            <a:ext cx="8310901" cy="2980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6" name="Google Shape;156;g13a2cc4f95a_0_73"/>
          <p:cNvGraphicFramePr/>
          <p:nvPr/>
        </p:nvGraphicFramePr>
        <p:xfrm>
          <a:off x="987625" y="1518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{399AA6C5-E8F2-478A-9FAA-3FE9CB89AC0C}</a:tableStyleId>
              </a:tblPr>
              <a:tblGrid>
                <a:gridCol w="2057400"/>
                <a:gridCol w="2057400"/>
                <a:gridCol w="2057400"/>
                <a:gridCol w="2057400"/>
                <a:gridCol w="2057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테이블명</a:t>
                      </a:r>
                      <a:endParaRPr>
                        <a:solidFill>
                          <a:schemeClr val="lt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solidFill>
                      <a:srgbClr val="8AABBE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LandType (지면타입)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코드</a:t>
                      </a:r>
                      <a:endParaRPr>
                        <a:solidFill>
                          <a:schemeClr val="lt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>
                    <a:solidFill>
                      <a:srgbClr val="8AABB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1 (산림지역)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2 (농지)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3 (도시)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0,4 (습지 혹은 해안가)</a:t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7" name="Google Shape;157;g13a2cc4f95a_0_73"/>
          <p:cNvSpPr txBox="1"/>
          <p:nvPr/>
        </p:nvSpPr>
        <p:spPr>
          <a:xfrm>
            <a:off x="1389150" y="714575"/>
            <a:ext cx="2616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Do Hyeon"/>
                <a:ea typeface="Do Hyeon"/>
                <a:cs typeface="Do Hyeon"/>
                <a:sym typeface="Do Hyeon"/>
              </a:rPr>
              <a:t>2. LANDTYPE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ABBE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a2cc4f95a_0_82"/>
          <p:cNvSpPr/>
          <p:nvPr/>
        </p:nvSpPr>
        <p:spPr>
          <a:xfrm>
            <a:off x="1843975" y="0"/>
            <a:ext cx="9785267" cy="6626431"/>
          </a:xfrm>
          <a:custGeom>
            <a:rect b="b" l="l" r="r" t="t"/>
            <a:pathLst>
              <a:path extrusionOk="0" h="6626431" w="9785267">
                <a:moveTo>
                  <a:pt x="0" y="0"/>
                </a:moveTo>
                <a:lnTo>
                  <a:pt x="9559636" y="23751"/>
                </a:lnTo>
                <a:lnTo>
                  <a:pt x="9640124" y="29029"/>
                </a:lnTo>
                <a:cubicBezTo>
                  <a:pt x="9640124" y="2117614"/>
                  <a:pt x="9785267" y="4177169"/>
                  <a:pt x="9785267" y="6265754"/>
                </a:cubicBezTo>
                <a:cubicBezTo>
                  <a:pt x="9785267" y="6464950"/>
                  <a:pt x="9623786" y="6626431"/>
                  <a:pt x="9424590" y="6626431"/>
                </a:cubicBezTo>
                <a:lnTo>
                  <a:pt x="360677" y="6626431"/>
                </a:lnTo>
                <a:cubicBezTo>
                  <a:pt x="161481" y="6626431"/>
                  <a:pt x="0" y="6464950"/>
                  <a:pt x="0" y="6265754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g13a2cc4f95a_0_82"/>
          <p:cNvSpPr/>
          <p:nvPr/>
        </p:nvSpPr>
        <p:spPr>
          <a:xfrm>
            <a:off x="766931" y="-1"/>
            <a:ext cx="10728300" cy="6626400"/>
          </a:xfrm>
          <a:prstGeom prst="round2SameRect">
            <a:avLst>
              <a:gd fmla="val 0" name="adj1"/>
              <a:gd fmla="val 5443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g13a2cc4f95a_0_82"/>
          <p:cNvSpPr/>
          <p:nvPr/>
        </p:nvSpPr>
        <p:spPr>
          <a:xfrm>
            <a:off x="381331" y="6296560"/>
            <a:ext cx="10792692" cy="344384"/>
          </a:xfrm>
          <a:custGeom>
            <a:rect b="b" l="l" r="r" t="t"/>
            <a:pathLst>
              <a:path extrusionOk="0" h="344384" w="10792692">
                <a:moveTo>
                  <a:pt x="1" y="0"/>
                </a:moveTo>
                <a:lnTo>
                  <a:pt x="10391159" y="0"/>
                </a:lnTo>
                <a:lnTo>
                  <a:pt x="10391159" y="1"/>
                </a:lnTo>
                <a:cubicBezTo>
                  <a:pt x="10391159" y="190169"/>
                  <a:pt x="10570849" y="344384"/>
                  <a:pt x="10792692" y="344384"/>
                </a:cubicBezTo>
                <a:lnTo>
                  <a:pt x="9285184" y="344384"/>
                </a:lnTo>
                <a:lnTo>
                  <a:pt x="8785511" y="344384"/>
                </a:lnTo>
                <a:lnTo>
                  <a:pt x="2408713" y="344384"/>
                </a:lnTo>
                <a:lnTo>
                  <a:pt x="1462644" y="344384"/>
                </a:lnTo>
                <a:lnTo>
                  <a:pt x="401533" y="344384"/>
                </a:lnTo>
                <a:cubicBezTo>
                  <a:pt x="179690" y="344384"/>
                  <a:pt x="0" y="190169"/>
                  <a:pt x="0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g13a2cc4f95a_0_82"/>
          <p:cNvSpPr/>
          <p:nvPr/>
        </p:nvSpPr>
        <p:spPr>
          <a:xfrm>
            <a:off x="3083121" y="0"/>
            <a:ext cx="6096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UV - </a:t>
            </a:r>
            <a:r>
              <a:rPr b="1" i="1" lang="en-US" sz="3200">
                <a:solidFill>
                  <a:srgbClr val="8AABBE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PREPROCESSING</a:t>
            </a:r>
            <a:endParaRPr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200">
              <a:solidFill>
                <a:srgbClr val="8AABB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6" name="Google Shape;166;g13a2cc4f95a_0_82"/>
          <p:cNvPicPr preferRelativeResize="0"/>
          <p:nvPr/>
        </p:nvPicPr>
        <p:blipFill rotWithShape="1">
          <a:blip r:embed="rId3">
            <a:alphaModFix/>
          </a:blip>
          <a:srcRect b="0" l="49070" r="0" t="0"/>
          <a:stretch/>
        </p:blipFill>
        <p:spPr>
          <a:xfrm>
            <a:off x="2540225" y="1343225"/>
            <a:ext cx="4071500" cy="41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3a2cc4f95a_0_82"/>
          <p:cNvSpPr txBox="1"/>
          <p:nvPr/>
        </p:nvSpPr>
        <p:spPr>
          <a:xfrm>
            <a:off x="1389150" y="714575"/>
            <a:ext cx="2616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Do Hyeon"/>
                <a:ea typeface="Do Hyeon"/>
                <a:cs typeface="Do Hyeon"/>
                <a:sym typeface="Do Hyeon"/>
              </a:rPr>
              <a:t>3. LON &amp; LAT</a:t>
            </a:r>
            <a:endParaRPr sz="2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8" name="Google Shape;168;g13a2cc4f95a_0_82"/>
          <p:cNvSpPr txBox="1"/>
          <p:nvPr/>
        </p:nvSpPr>
        <p:spPr>
          <a:xfrm>
            <a:off x="1951725" y="5550275"/>
            <a:ext cx="84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BM Plex Sans KR"/>
                <a:ea typeface="IBM Plex Sans KR"/>
                <a:cs typeface="IBM Plex Sans KR"/>
                <a:sym typeface="IBM Plex Sans KR"/>
              </a:rPr>
              <a:t>관측지점(STN)이 같으면 경도, 위도, 관측고도, 지면타입이 같다.</a:t>
            </a:r>
            <a:endParaRPr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69" name="Google Shape;169;g13a2cc4f95a_0_82"/>
          <p:cNvPicPr preferRelativeResize="0"/>
          <p:nvPr/>
        </p:nvPicPr>
        <p:blipFill rotWithShape="1">
          <a:blip r:embed="rId3">
            <a:alphaModFix/>
          </a:blip>
          <a:srcRect b="0" l="0" r="93284" t="0"/>
          <a:stretch/>
        </p:blipFill>
        <p:spPr>
          <a:xfrm>
            <a:off x="2003375" y="1343238"/>
            <a:ext cx="536850" cy="41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13a2cc4f95a_0_82"/>
          <p:cNvPicPr preferRelativeResize="0"/>
          <p:nvPr/>
        </p:nvPicPr>
        <p:blipFill rotWithShape="1">
          <a:blip r:embed="rId4">
            <a:alphaModFix/>
          </a:blip>
          <a:srcRect b="0" l="0" r="0" t="1922"/>
          <a:stretch/>
        </p:blipFill>
        <p:spPr>
          <a:xfrm>
            <a:off x="6611725" y="1300625"/>
            <a:ext cx="3555913" cy="41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2019-12-17T04:17:18Z</dcterms:created>
  <dc:creator>조땡</dc:creator>
</cp:coreProperties>
</file>